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427" r:id="rId5"/>
    <p:sldId id="3428" r:id="rId6"/>
    <p:sldId id="3667" r:id="rId7"/>
    <p:sldId id="3511" r:id="rId8"/>
    <p:sldId id="3672" r:id="rId9"/>
    <p:sldId id="3674" r:id="rId10"/>
    <p:sldId id="3676" r:id="rId11"/>
    <p:sldId id="3677" r:id="rId12"/>
    <p:sldId id="3686" r:id="rId13"/>
    <p:sldId id="3683" r:id="rId14"/>
    <p:sldId id="3685" r:id="rId15"/>
    <p:sldId id="3684" r:id="rId16"/>
    <p:sldId id="3680" r:id="rId17"/>
    <p:sldId id="3682" r:id="rId18"/>
    <p:sldId id="3689" r:id="rId19"/>
    <p:sldId id="3693" r:id="rId20"/>
    <p:sldId id="3694" r:id="rId21"/>
    <p:sldId id="3695" r:id="rId22"/>
    <p:sldId id="3696" r:id="rId23"/>
    <p:sldId id="2846" r:id="rId24"/>
    <p:sldId id="2001" r:id="rId25"/>
    <p:sldId id="365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00FF"/>
    <a:srgbClr val="000000"/>
    <a:srgbClr val="9393FF"/>
    <a:srgbClr val="FF513F"/>
    <a:srgbClr val="FFFF99"/>
    <a:srgbClr val="008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75787" autoAdjust="0"/>
  </p:normalViewPr>
  <p:slideViewPr>
    <p:cSldViewPr snapToGrid="0">
      <p:cViewPr varScale="1">
        <p:scale>
          <a:sx n="51" d="100"/>
          <a:sy n="51" d="100"/>
        </p:scale>
        <p:origin x="106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8/14/2024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8/14/2024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Welcome to the unit on ‘</a:t>
            </a:r>
            <a:r>
              <a:rPr lang="en-GB" sz="1200" dirty="0"/>
              <a:t>Probability</a:t>
            </a:r>
            <a:r>
              <a:rPr lang="en-GB" dirty="0"/>
              <a:t>:</a:t>
            </a:r>
            <a:r>
              <a:rPr lang="en-GB" sz="1200" dirty="0"/>
              <a:t> </a:t>
            </a:r>
            <a:r>
              <a:rPr lang="en-US" sz="1200" dirty="0"/>
              <a:t>THE NORMAL DISTRIBUTION</a:t>
            </a:r>
            <a:r>
              <a:rPr lang="en-GB" sz="1200" dirty="0"/>
              <a:t>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74375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2800" kern="1200" dirty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The objectives for this session are to review previous topics through exercises, namely:</a:t>
                </a:r>
              </a:p>
              <a:p>
                <a:pPr marL="0" indent="0">
                  <a:buNone/>
                </a:pPr>
                <a:endParaRPr lang="en-US" sz="2800" kern="1200" dirty="0" smtClean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Write quadratics in the form: </a:t>
                </a:r>
                <a:r>
                  <a:rPr lang="en-GB" sz="2800" i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(𝑥+𝑝)^2+𝑞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equation of the line passing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through two points.</a:t>
                </a:r>
              </a:p>
              <a:p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number of roots of a quadratic using the discriminant.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equation of the line passing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through a point and </a:t>
                </a:r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perpendicular to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a given line.</a:t>
                </a:r>
                <a:endParaRPr lang="en-GB" sz="2800" kern="1200" dirty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14060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 algn="l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The </a:t>
                </a:r>
                <a:r>
                  <a:rPr lang="en-GB" sz="1200" b="1" dirty="0">
                    <a:solidFill>
                      <a:srgbClr val="C00000"/>
                    </a:solidFill>
                  </a:rPr>
                  <a:t>equation of a straight line</a:t>
                </a:r>
                <a:r>
                  <a:rPr lang="en-GB" sz="1200" dirty="0">
                    <a:solidFill>
                      <a:srgbClr val="0000FF"/>
                    </a:solidFill>
                  </a:rPr>
                  <a:t> can be written as:</a:t>
                </a:r>
              </a:p>
              <a:p>
                <a:pPr marL="0" indent="0" algn="l">
                  <a:buNone/>
                </a:pPr>
                <a:r>
                  <a:rPr lang="en-GB" sz="120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</a:t>
                </a:r>
                <a:r>
                  <a:rPr lang="en-GB" sz="1200" i="0" dirty="0" err="1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𝑚𝑥+𝑐</a:t>
                </a:r>
                <a:r>
                  <a:rPr lang="en-GB" sz="120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,</a:t>
                </a:r>
                <a:r>
                  <a:rPr lang="en-GB" sz="1200" dirty="0"/>
                  <a:t> </a:t>
                </a:r>
              </a:p>
              <a:p>
                <a:pPr marL="0" indent="0" algn="l">
                  <a:buNone/>
                </a:pPr>
                <a:r>
                  <a:rPr lang="en-GB" sz="1200" b="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𝑚</a:t>
                </a:r>
                <a:r>
                  <a:rPr lang="en-GB" sz="1200" dirty="0">
                    <a:solidFill>
                      <a:srgbClr val="0000FF"/>
                    </a:solidFill>
                  </a:rPr>
                  <a:t>= gradient, </a:t>
                </a:r>
                <a:r>
                  <a:rPr lang="en-GB" sz="1200" i="0" dirty="0" err="1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𝑐</a:t>
                </a:r>
                <a:r>
                  <a:rPr lang="en-GB" sz="1200" b="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GB" sz="120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</a:t>
                </a:r>
                <a:r>
                  <a:rPr lang="en-GB" sz="1200" dirty="0">
                    <a:solidFill>
                      <a:srgbClr val="0000FF"/>
                    </a:solidFill>
                  </a:rPr>
                  <a:t>-intercept.</a:t>
                </a:r>
              </a:p>
              <a:p>
                <a:pPr marL="0" indent="0" algn="l"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[CLICK]</a:t>
                </a: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Or it can be written as:</a:t>
                </a:r>
              </a:p>
              <a:p>
                <a:pPr marL="0" indent="0" algn="l">
                  <a:buNone/>
                </a:pPr>
                <a:r>
                  <a:rPr lang="en-GB" sz="1200" b="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𝑎𝑥+𝑏𝑦+𝑐=0,</a:t>
                </a:r>
                <a:r>
                  <a:rPr lang="en-GB" sz="1200" dirty="0"/>
                  <a:t> </a:t>
                </a: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where </a:t>
                </a:r>
                <a:r>
                  <a:rPr lang="en-GB" sz="1200" b="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𝑎,𝑏,𝑐</a:t>
                </a:r>
                <a:r>
                  <a:rPr lang="en-GB" sz="1200" dirty="0">
                    <a:solidFill>
                      <a:srgbClr val="0000FF"/>
                    </a:solidFill>
                  </a:rPr>
                  <a:t> are real numbers.</a:t>
                </a: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[CLICK]</a:t>
                </a: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>
                    <a:solidFill>
                      <a:srgbClr val="0000FF"/>
                    </a:solidFill>
                  </a:rPr>
                  <a:t>find the values of the gradient and y intercept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for the equations shown in Exercise 2.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918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 algn="l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The </a:t>
                </a:r>
                <a:r>
                  <a:rPr lang="en-GB" sz="1200" b="1" dirty="0">
                    <a:solidFill>
                      <a:srgbClr val="C00000"/>
                    </a:solidFill>
                  </a:rPr>
                  <a:t>equation of a straight line</a:t>
                </a:r>
                <a:r>
                  <a:rPr lang="en-GB" sz="1200" dirty="0">
                    <a:solidFill>
                      <a:srgbClr val="0000FF"/>
                    </a:solidFill>
                  </a:rPr>
                  <a:t> can be written as:</a:t>
                </a:r>
              </a:p>
              <a:p>
                <a:pPr marL="0" indent="0" algn="l">
                  <a:buNone/>
                </a:pPr>
                <a:r>
                  <a:rPr lang="en-GB" sz="120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</a:t>
                </a:r>
                <a:r>
                  <a:rPr lang="en-GB" sz="1200" i="0" dirty="0" err="1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𝑚𝑥+𝑐</a:t>
                </a:r>
                <a:r>
                  <a:rPr lang="en-GB" sz="120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,</a:t>
                </a:r>
                <a:r>
                  <a:rPr lang="en-GB" sz="1200" dirty="0"/>
                  <a:t> </a:t>
                </a:r>
              </a:p>
              <a:p>
                <a:pPr marL="0" indent="0" algn="l">
                  <a:buNone/>
                </a:pPr>
                <a:r>
                  <a:rPr lang="en-GB" sz="1200" b="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𝑚</a:t>
                </a:r>
                <a:r>
                  <a:rPr lang="en-GB" sz="1200" dirty="0">
                    <a:solidFill>
                      <a:srgbClr val="0000FF"/>
                    </a:solidFill>
                  </a:rPr>
                  <a:t>= gradient, </a:t>
                </a:r>
                <a:r>
                  <a:rPr lang="en-GB" sz="1200" i="0" dirty="0" err="1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𝑐</a:t>
                </a:r>
                <a:r>
                  <a:rPr lang="en-GB" sz="1200" b="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GB" sz="120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</a:t>
                </a:r>
                <a:r>
                  <a:rPr lang="en-GB" sz="1200" dirty="0">
                    <a:solidFill>
                      <a:srgbClr val="0000FF"/>
                    </a:solidFill>
                  </a:rPr>
                  <a:t>-intercept.</a:t>
                </a:r>
              </a:p>
              <a:p>
                <a:pPr marL="0" indent="0" algn="l"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[CLICK]</a:t>
                </a: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Or it can be written as:</a:t>
                </a:r>
              </a:p>
              <a:p>
                <a:pPr marL="0" indent="0" algn="l">
                  <a:buNone/>
                </a:pPr>
                <a:r>
                  <a:rPr lang="en-GB" sz="1200" b="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𝑎𝑥+𝑏𝑦+𝑐=0,</a:t>
                </a:r>
                <a:r>
                  <a:rPr lang="en-GB" sz="1200" dirty="0"/>
                  <a:t> </a:t>
                </a: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where </a:t>
                </a:r>
                <a:r>
                  <a:rPr lang="en-GB" sz="1200" b="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𝑎,𝑏,𝑐</a:t>
                </a:r>
                <a:r>
                  <a:rPr lang="en-GB" sz="1200" dirty="0">
                    <a:solidFill>
                      <a:srgbClr val="0000FF"/>
                    </a:solidFill>
                  </a:rPr>
                  <a:t> are real numbers.</a:t>
                </a: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[CLICK]</a:t>
                </a: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>
                    <a:solidFill>
                      <a:srgbClr val="0000FF"/>
                    </a:solidFill>
                  </a:rPr>
                  <a:t>find the values of the gradient and y intercept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for the equations shown in Exercise 2.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4441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 algn="l">
                  <a:buNone/>
                </a:pPr>
                <a:endParaRPr lang="en-GB" sz="1200" baseline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The </a:t>
                </a:r>
                <a:r>
                  <a:rPr lang="en-GB" sz="1200" b="1" dirty="0">
                    <a:solidFill>
                      <a:srgbClr val="C00000"/>
                    </a:solidFill>
                  </a:rPr>
                  <a:t>equation of a straight line</a:t>
                </a:r>
                <a:r>
                  <a:rPr lang="en-GB" sz="1200" dirty="0">
                    <a:solidFill>
                      <a:srgbClr val="0000FF"/>
                    </a:solidFill>
                  </a:rPr>
                  <a:t> can be written as:</a:t>
                </a:r>
              </a:p>
              <a:p>
                <a:pPr marL="0" indent="0" algn="l">
                  <a:buNone/>
                </a:pPr>
                <a:r>
                  <a:rPr lang="en-GB" sz="120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</a:t>
                </a:r>
                <a:r>
                  <a:rPr lang="en-GB" sz="1200" i="0" dirty="0" err="1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𝑚𝑥+𝑐</a:t>
                </a:r>
                <a:r>
                  <a:rPr lang="en-GB" sz="120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,</a:t>
                </a:r>
                <a:r>
                  <a:rPr lang="en-GB" sz="1200" dirty="0"/>
                  <a:t> </a:t>
                </a:r>
              </a:p>
              <a:p>
                <a:pPr marL="0" indent="0" algn="l">
                  <a:buNone/>
                </a:pPr>
                <a:r>
                  <a:rPr lang="en-GB" sz="1200" b="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𝑚</a:t>
                </a:r>
                <a:r>
                  <a:rPr lang="en-GB" sz="1200" dirty="0">
                    <a:solidFill>
                      <a:srgbClr val="0000FF"/>
                    </a:solidFill>
                  </a:rPr>
                  <a:t>= gradient, </a:t>
                </a:r>
                <a:r>
                  <a:rPr lang="en-GB" sz="1200" i="0" dirty="0" err="1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𝑐</a:t>
                </a:r>
                <a:r>
                  <a:rPr lang="en-GB" sz="1200" b="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GB" sz="120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</a:t>
                </a:r>
                <a:r>
                  <a:rPr lang="en-GB" sz="1200" dirty="0">
                    <a:solidFill>
                      <a:srgbClr val="0000FF"/>
                    </a:solidFill>
                  </a:rPr>
                  <a:t>-intercept.</a:t>
                </a:r>
              </a:p>
              <a:p>
                <a:pPr marL="0" indent="0" algn="l"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[CLICK]</a:t>
                </a: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Or it can be written as:</a:t>
                </a:r>
              </a:p>
              <a:p>
                <a:pPr marL="0" indent="0" algn="l">
                  <a:buNone/>
                </a:pPr>
                <a:r>
                  <a:rPr lang="en-GB" sz="1200" b="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𝑎𝑥+𝑏𝑦+𝑐=0,</a:t>
                </a:r>
                <a:r>
                  <a:rPr lang="en-GB" sz="1200" dirty="0"/>
                  <a:t> </a:t>
                </a: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where </a:t>
                </a:r>
                <a:r>
                  <a:rPr lang="en-GB" sz="1200" b="0" i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𝑎,𝑏,𝑐</a:t>
                </a:r>
                <a:r>
                  <a:rPr lang="en-GB" sz="1200" dirty="0">
                    <a:solidFill>
                      <a:srgbClr val="0000FF"/>
                    </a:solidFill>
                  </a:rPr>
                  <a:t> are real numbers.</a:t>
                </a: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[CLICK]</a:t>
                </a:r>
              </a:p>
              <a:p>
                <a:pPr marL="0" indent="0" algn="l">
                  <a:buNone/>
                </a:pPr>
                <a:r>
                  <a:rPr lang="en-GB" sz="1200" dirty="0">
                    <a:solidFill>
                      <a:srgbClr val="0000FF"/>
                    </a:solidFill>
                  </a:rPr>
                  <a:t>We will now proceed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to </a:t>
                </a:r>
                <a:r>
                  <a:rPr lang="en-GB" sz="1200" dirty="0">
                    <a:solidFill>
                      <a:srgbClr val="0000FF"/>
                    </a:solidFill>
                  </a:rPr>
                  <a:t>find the values of the gradient and y intercept</a:t>
                </a:r>
                <a:r>
                  <a:rPr lang="en-GB" sz="1200" baseline="0" dirty="0">
                    <a:solidFill>
                      <a:srgbClr val="0000FF"/>
                    </a:solidFill>
                  </a:rPr>
                  <a:t> for the equations shown in Exercise 2.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9847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2800" kern="1200" dirty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If you have understood the content of this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session you </a:t>
                </a:r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should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be </a:t>
                </a:r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able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to:</a:t>
                </a:r>
              </a:p>
              <a:p>
                <a:pPr marL="0" indent="0">
                  <a:buNone/>
                </a:pPr>
                <a:endParaRPr lang="en-GB" sz="2800" kern="1200" dirty="0" smtClean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Write quadratics in the form: </a:t>
                </a:r>
                <a:r>
                  <a:rPr lang="en-GB" sz="2800" i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(𝑥+𝑝)^2+𝑞</a:t>
                </a:r>
                <a:r>
                  <a:rPr lang="en-GB" sz="2800" dirty="0">
                    <a:solidFill>
                      <a:srgbClr val="0000FF"/>
                    </a:solidFill>
                  </a:rPr>
                  <a:t>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equation of the line passing through two points.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number of roots of a quadratic using the discriminant.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equation of the line passing through a point and perpendicular to a given line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.</a:t>
                </a:r>
                <a:endParaRPr lang="en-GB" sz="2800" kern="1200" dirty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1629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>
                <a:solidFill>
                  <a:srgbClr val="0000FF"/>
                </a:solidFill>
              </a:rPr>
              <a:t>Now attempt the exercises in your text book related to this topic.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6825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mccarthymat150.commons.gc.cuny.edu/units-10/12-standard-normal-distribution/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2.png"/><Relationship Id="rId11" Type="http://schemas.openxmlformats.org/officeDocument/2006/relationships/image" Target="../media/image97.png"/><Relationship Id="rId5" Type="http://schemas.openxmlformats.org/officeDocument/2006/relationships/image" Target="../media/image81.png"/><Relationship Id="rId1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72.png"/><Relationship Id="rId9" Type="http://schemas.openxmlformats.org/officeDocument/2006/relationships/image" Target="../media/image96.png"/><Relationship Id="rId1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5.png"/><Relationship Id="rId3" Type="http://schemas.openxmlformats.org/officeDocument/2006/relationships/audio" Target="../media/media11.m4a"/><Relationship Id="rId7" Type="http://schemas.openxmlformats.org/officeDocument/2006/relationships/image" Target="../media/image103.png"/><Relationship Id="rId12" Type="http://schemas.openxmlformats.org/officeDocument/2006/relationships/image" Target="../media/image20.png"/><Relationship Id="rId17" Type="http://schemas.openxmlformats.org/officeDocument/2006/relationships/image" Target="../media/image6.png"/><Relationship Id="rId2" Type="http://schemas.microsoft.com/office/2007/relationships/media" Target="../media/media11.m4a"/><Relationship Id="rId16" Type="http://schemas.openxmlformats.org/officeDocument/2006/relationships/image" Target="../media/image107.png"/><Relationship Id="rId1" Type="http://schemas.openxmlformats.org/officeDocument/2006/relationships/tags" Target="../tags/tag8.xml"/><Relationship Id="rId6" Type="http://schemas.openxmlformats.org/officeDocument/2006/relationships/image" Target="../media/image102.png"/><Relationship Id="rId11" Type="http://schemas.openxmlformats.org/officeDocument/2006/relationships/image" Target="../media/image96.png"/><Relationship Id="rId5" Type="http://schemas.openxmlformats.org/officeDocument/2006/relationships/image" Target="../media/image101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94.png"/><Relationship Id="rId14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2.png"/><Relationship Id="rId18" Type="http://schemas.openxmlformats.org/officeDocument/2006/relationships/image" Target="../media/image112.png"/><Relationship Id="rId3" Type="http://schemas.openxmlformats.org/officeDocument/2006/relationships/audio" Target="../media/media12.m4a"/><Relationship Id="rId21" Type="http://schemas.openxmlformats.org/officeDocument/2006/relationships/image" Target="../media/image115.png"/><Relationship Id="rId7" Type="http://schemas.openxmlformats.org/officeDocument/2006/relationships/image" Target="../media/image110.png"/><Relationship Id="rId12" Type="http://schemas.openxmlformats.org/officeDocument/2006/relationships/image" Target="../media/image31.png"/><Relationship Id="rId17" Type="http://schemas.openxmlformats.org/officeDocument/2006/relationships/image" Target="../media/image20.png"/><Relationship Id="rId2" Type="http://schemas.microsoft.com/office/2007/relationships/media" Target="../media/media12.m4a"/><Relationship Id="rId16" Type="http://schemas.openxmlformats.org/officeDocument/2006/relationships/image" Target="../media/image111.png"/><Relationship Id="rId20" Type="http://schemas.openxmlformats.org/officeDocument/2006/relationships/image" Target="../media/image114.png"/><Relationship Id="rId1" Type="http://schemas.openxmlformats.org/officeDocument/2006/relationships/tags" Target="../tags/tag9.xml"/><Relationship Id="rId6" Type="http://schemas.openxmlformats.org/officeDocument/2006/relationships/image" Target="../media/image109.png"/><Relationship Id="rId11" Type="http://schemas.openxmlformats.org/officeDocument/2006/relationships/image" Target="../media/image30.png"/><Relationship Id="rId5" Type="http://schemas.openxmlformats.org/officeDocument/2006/relationships/image" Target="../media/image108.png"/><Relationship Id="rId15" Type="http://schemas.openxmlformats.org/officeDocument/2006/relationships/image" Target="../media/image39.png"/><Relationship Id="rId23" Type="http://schemas.openxmlformats.org/officeDocument/2006/relationships/image" Target="../media/image6.png"/><Relationship Id="rId10" Type="http://schemas.openxmlformats.org/officeDocument/2006/relationships/image" Target="../media/image45.png"/><Relationship Id="rId19" Type="http://schemas.openxmlformats.org/officeDocument/2006/relationships/image" Target="../media/image113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4.png"/><Relationship Id="rId14" Type="http://schemas.openxmlformats.org/officeDocument/2006/relationships/image" Target="../media/image48.png"/><Relationship Id="rId22" Type="http://schemas.openxmlformats.org/officeDocument/2006/relationships/image" Target="../media/image1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3.png"/><Relationship Id="rId18" Type="http://schemas.openxmlformats.org/officeDocument/2006/relationships/image" Target="../media/image125.png"/><Relationship Id="rId3" Type="http://schemas.openxmlformats.org/officeDocument/2006/relationships/audio" Target="../media/media13.m4a"/><Relationship Id="rId21" Type="http://schemas.openxmlformats.org/officeDocument/2006/relationships/image" Target="../media/image127.png"/><Relationship Id="rId7" Type="http://schemas.openxmlformats.org/officeDocument/2006/relationships/image" Target="../media/image119.png"/><Relationship Id="rId12" Type="http://schemas.openxmlformats.org/officeDocument/2006/relationships/image" Target="../media/image31.png"/><Relationship Id="rId17" Type="http://schemas.openxmlformats.org/officeDocument/2006/relationships/image" Target="../media/image20.png"/><Relationship Id="rId2" Type="http://schemas.microsoft.com/office/2007/relationships/media" Target="../media/media13.m4a"/><Relationship Id="rId16" Type="http://schemas.openxmlformats.org/officeDocument/2006/relationships/image" Target="../media/image40.png"/><Relationship Id="rId20" Type="http://schemas.openxmlformats.org/officeDocument/2006/relationships/image" Target="../media/image126.png"/><Relationship Id="rId1" Type="http://schemas.openxmlformats.org/officeDocument/2006/relationships/tags" Target="../tags/tag10.xml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24" Type="http://schemas.openxmlformats.org/officeDocument/2006/relationships/image" Target="../media/image6.png"/><Relationship Id="rId5" Type="http://schemas.openxmlformats.org/officeDocument/2006/relationships/image" Target="../media/image117.png"/><Relationship Id="rId15" Type="http://schemas.openxmlformats.org/officeDocument/2006/relationships/image" Target="../media/image39.png"/><Relationship Id="rId23" Type="http://schemas.openxmlformats.org/officeDocument/2006/relationships/image" Target="../media/image129.png"/><Relationship Id="rId10" Type="http://schemas.openxmlformats.org/officeDocument/2006/relationships/image" Target="../media/image29.png"/><Relationship Id="rId19" Type="http://schemas.microsoft.com/office/2007/relationships/hdphoto" Target="../media/hdphoto1.wdp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21.png"/><Relationship Id="rId14" Type="http://schemas.openxmlformats.org/officeDocument/2006/relationships/image" Target="../media/image124.png"/><Relationship Id="rId22" Type="http://schemas.openxmlformats.org/officeDocument/2006/relationships/image" Target="../media/image1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4.png"/><Relationship Id="rId18" Type="http://schemas.openxmlformats.org/officeDocument/2006/relationships/image" Target="../media/image131.png"/><Relationship Id="rId3" Type="http://schemas.openxmlformats.org/officeDocument/2006/relationships/audio" Target="../media/media14.m4a"/><Relationship Id="rId21" Type="http://schemas.openxmlformats.org/officeDocument/2006/relationships/image" Target="../media/image134.png"/><Relationship Id="rId7" Type="http://schemas.openxmlformats.org/officeDocument/2006/relationships/image" Target="../media/image120.png"/><Relationship Id="rId12" Type="http://schemas.openxmlformats.org/officeDocument/2006/relationships/image" Target="../media/image123.png"/><Relationship Id="rId17" Type="http://schemas.openxmlformats.org/officeDocument/2006/relationships/image" Target="../media/image130.png"/><Relationship Id="rId2" Type="http://schemas.microsoft.com/office/2007/relationships/media" Target="../media/media14.m4a"/><Relationship Id="rId16" Type="http://schemas.openxmlformats.org/officeDocument/2006/relationships/image" Target="../media/image20.png"/><Relationship Id="rId20" Type="http://schemas.openxmlformats.org/officeDocument/2006/relationships/image" Target="../media/image133.png"/><Relationship Id="rId1" Type="http://schemas.openxmlformats.org/officeDocument/2006/relationships/tags" Target="../tags/tag11.xml"/><Relationship Id="rId6" Type="http://schemas.openxmlformats.org/officeDocument/2006/relationships/image" Target="../media/image119.png"/><Relationship Id="rId11" Type="http://schemas.openxmlformats.org/officeDocument/2006/relationships/image" Target="../media/image31.png"/><Relationship Id="rId24" Type="http://schemas.openxmlformats.org/officeDocument/2006/relationships/image" Target="../media/image6.png"/><Relationship Id="rId5" Type="http://schemas.openxmlformats.org/officeDocument/2006/relationships/image" Target="../media/image118.png"/><Relationship Id="rId15" Type="http://schemas.openxmlformats.org/officeDocument/2006/relationships/image" Target="../media/image40.png"/><Relationship Id="rId23" Type="http://schemas.openxmlformats.org/officeDocument/2006/relationships/image" Target="../media/image136.png"/><Relationship Id="rId10" Type="http://schemas.openxmlformats.org/officeDocument/2006/relationships/image" Target="../media/image122.png"/><Relationship Id="rId19" Type="http://schemas.openxmlformats.org/officeDocument/2006/relationships/image" Target="../media/image132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9.png"/><Relationship Id="rId14" Type="http://schemas.openxmlformats.org/officeDocument/2006/relationships/image" Target="../media/image39.png"/><Relationship Id="rId22" Type="http://schemas.openxmlformats.org/officeDocument/2006/relationships/image" Target="../media/image1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9.png"/><Relationship Id="rId12" Type="http://schemas.openxmlformats.org/officeDocument/2006/relationships/image" Target="../media/image31.png"/><Relationship Id="rId17" Type="http://schemas.openxmlformats.org/officeDocument/2006/relationships/image" Target="../media/image6.png"/><Relationship Id="rId2" Type="http://schemas.openxmlformats.org/officeDocument/2006/relationships/audio" Target="../media/media15.m4a"/><Relationship Id="rId16" Type="http://schemas.openxmlformats.org/officeDocument/2006/relationships/image" Target="../media/image40.png"/><Relationship Id="rId1" Type="http://schemas.microsoft.com/office/2007/relationships/media" Target="../media/media15.m4a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5" Type="http://schemas.openxmlformats.org/officeDocument/2006/relationships/image" Target="../media/image137.png"/><Relationship Id="rId15" Type="http://schemas.openxmlformats.org/officeDocument/2006/relationships/image" Target="../media/image39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121.png"/><Relationship Id="rId14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18" Type="http://schemas.openxmlformats.org/officeDocument/2006/relationships/image" Target="../media/image40.png"/><Relationship Id="rId3" Type="http://schemas.openxmlformats.org/officeDocument/2006/relationships/audio" Target="../media/media16.m4a"/><Relationship Id="rId7" Type="http://schemas.openxmlformats.org/officeDocument/2006/relationships/image" Target="../media/image138.png"/><Relationship Id="rId12" Type="http://schemas.openxmlformats.org/officeDocument/2006/relationships/image" Target="../media/image29.png"/><Relationship Id="rId17" Type="http://schemas.openxmlformats.org/officeDocument/2006/relationships/image" Target="../media/image39.png"/><Relationship Id="rId2" Type="http://schemas.microsoft.com/office/2007/relationships/media" Target="../media/media16.m4a"/><Relationship Id="rId16" Type="http://schemas.openxmlformats.org/officeDocument/2006/relationships/image" Target="../media/image124.png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11" Type="http://schemas.openxmlformats.org/officeDocument/2006/relationships/image" Target="../media/image121.png"/><Relationship Id="rId5" Type="http://schemas.openxmlformats.org/officeDocument/2006/relationships/image" Target="../media/image20.png"/><Relationship Id="rId15" Type="http://schemas.openxmlformats.org/officeDocument/2006/relationships/image" Target="../media/image123.png"/><Relationship Id="rId10" Type="http://schemas.openxmlformats.org/officeDocument/2006/relationships/image" Target="../media/image120.png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19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31.png"/><Relationship Id="rId18" Type="http://schemas.openxmlformats.org/officeDocument/2006/relationships/image" Target="../media/image22.png"/><Relationship Id="rId3" Type="http://schemas.openxmlformats.org/officeDocument/2006/relationships/audio" Target="../media/media17.m4a"/><Relationship Id="rId7" Type="http://schemas.openxmlformats.org/officeDocument/2006/relationships/image" Target="../media/image118.png"/><Relationship Id="rId12" Type="http://schemas.openxmlformats.org/officeDocument/2006/relationships/image" Target="../media/image122.png"/><Relationship Id="rId17" Type="http://schemas.openxmlformats.org/officeDocument/2006/relationships/image" Target="../media/image40.png"/><Relationship Id="rId2" Type="http://schemas.microsoft.com/office/2007/relationships/media" Target="../media/media17.m4a"/><Relationship Id="rId16" Type="http://schemas.openxmlformats.org/officeDocument/2006/relationships/image" Target="../media/image39.png"/><Relationship Id="rId1" Type="http://schemas.openxmlformats.org/officeDocument/2006/relationships/tags" Target="../tags/tag13.xml"/><Relationship Id="rId6" Type="http://schemas.openxmlformats.org/officeDocument/2006/relationships/image" Target="../media/image139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124.png"/><Relationship Id="rId10" Type="http://schemas.openxmlformats.org/officeDocument/2006/relationships/image" Target="../media/image121.png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20.png"/><Relationship Id="rId14" Type="http://schemas.openxmlformats.org/officeDocument/2006/relationships/image" Target="../media/image1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18" Type="http://schemas.openxmlformats.org/officeDocument/2006/relationships/image" Target="../media/image40.png"/><Relationship Id="rId3" Type="http://schemas.openxmlformats.org/officeDocument/2006/relationships/audio" Target="../media/media18.m4a"/><Relationship Id="rId7" Type="http://schemas.openxmlformats.org/officeDocument/2006/relationships/image" Target="../media/image140.png"/><Relationship Id="rId12" Type="http://schemas.openxmlformats.org/officeDocument/2006/relationships/image" Target="../media/image29.png"/><Relationship Id="rId17" Type="http://schemas.openxmlformats.org/officeDocument/2006/relationships/image" Target="../media/image39.png"/><Relationship Id="rId2" Type="http://schemas.microsoft.com/office/2007/relationships/media" Target="../media/media18.m4a"/><Relationship Id="rId16" Type="http://schemas.openxmlformats.org/officeDocument/2006/relationships/image" Target="../media/image124.png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11" Type="http://schemas.openxmlformats.org/officeDocument/2006/relationships/image" Target="../media/image121.png"/><Relationship Id="rId5" Type="http://schemas.openxmlformats.org/officeDocument/2006/relationships/image" Target="../media/image20.png"/><Relationship Id="rId15" Type="http://schemas.openxmlformats.org/officeDocument/2006/relationships/image" Target="../media/image123.png"/><Relationship Id="rId10" Type="http://schemas.openxmlformats.org/officeDocument/2006/relationships/image" Target="../media/image120.png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19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18" Type="http://schemas.openxmlformats.org/officeDocument/2006/relationships/image" Target="../media/image40.png"/><Relationship Id="rId3" Type="http://schemas.openxmlformats.org/officeDocument/2006/relationships/audio" Target="../media/media19.m4a"/><Relationship Id="rId7" Type="http://schemas.openxmlformats.org/officeDocument/2006/relationships/image" Target="../media/image142.png"/><Relationship Id="rId12" Type="http://schemas.openxmlformats.org/officeDocument/2006/relationships/image" Target="../media/image29.png"/><Relationship Id="rId17" Type="http://schemas.openxmlformats.org/officeDocument/2006/relationships/image" Target="../media/image39.png"/><Relationship Id="rId2" Type="http://schemas.microsoft.com/office/2007/relationships/media" Target="../media/media19.m4a"/><Relationship Id="rId16" Type="http://schemas.openxmlformats.org/officeDocument/2006/relationships/image" Target="../media/image124.png"/><Relationship Id="rId1" Type="http://schemas.openxmlformats.org/officeDocument/2006/relationships/tags" Target="../tags/tag15.xml"/><Relationship Id="rId6" Type="http://schemas.openxmlformats.org/officeDocument/2006/relationships/image" Target="../media/image141.png"/><Relationship Id="rId11" Type="http://schemas.openxmlformats.org/officeDocument/2006/relationships/image" Target="../media/image121.png"/><Relationship Id="rId5" Type="http://schemas.openxmlformats.org/officeDocument/2006/relationships/image" Target="../media/image20.png"/><Relationship Id="rId15" Type="http://schemas.openxmlformats.org/officeDocument/2006/relationships/image" Target="../media/image123.png"/><Relationship Id="rId10" Type="http://schemas.openxmlformats.org/officeDocument/2006/relationships/image" Target="../media/image120.png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19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media4.m4a"/><Relationship Id="rId7" Type="http://schemas.openxmlformats.org/officeDocument/2006/relationships/image" Target="../media/image1210.png"/><Relationship Id="rId12" Type="http://schemas.openxmlformats.org/officeDocument/2006/relationships/image" Target="../media/image17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10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5.m4a"/><Relationship Id="rId7" Type="http://schemas.openxmlformats.org/officeDocument/2006/relationships/image" Target="../media/image2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9" Type="http://schemas.openxmlformats.org/officeDocument/2006/relationships/image" Target="../media/image58.png"/><Relationship Id="rId21" Type="http://schemas.openxmlformats.org/officeDocument/2006/relationships/image" Target="../media/image40.png"/><Relationship Id="rId34" Type="http://schemas.openxmlformats.org/officeDocument/2006/relationships/image" Target="../media/image53.png"/><Relationship Id="rId42" Type="http://schemas.openxmlformats.org/officeDocument/2006/relationships/image" Target="../media/image61.png"/><Relationship Id="rId47" Type="http://schemas.openxmlformats.org/officeDocument/2006/relationships/image" Target="../media/image66.png"/><Relationship Id="rId50" Type="http://schemas.openxmlformats.org/officeDocument/2006/relationships/image" Target="../media/image69.png"/><Relationship Id="rId7" Type="http://schemas.openxmlformats.org/officeDocument/2006/relationships/image" Target="../media/image26.png"/><Relationship Id="rId2" Type="http://schemas.microsoft.com/office/2007/relationships/media" Target="../media/media6.m4a"/><Relationship Id="rId16" Type="http://schemas.openxmlformats.org/officeDocument/2006/relationships/image" Target="../media/image35.png"/><Relationship Id="rId29" Type="http://schemas.openxmlformats.org/officeDocument/2006/relationships/image" Target="../media/image48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45" Type="http://schemas.openxmlformats.org/officeDocument/2006/relationships/image" Target="../media/image64.png"/><Relationship Id="rId53" Type="http://schemas.openxmlformats.org/officeDocument/2006/relationships/image" Target="../media/image6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4" Type="http://schemas.openxmlformats.org/officeDocument/2006/relationships/image" Target="../media/image63.png"/><Relationship Id="rId52" Type="http://schemas.openxmlformats.org/officeDocument/2006/relationships/image" Target="../media/image71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43" Type="http://schemas.openxmlformats.org/officeDocument/2006/relationships/image" Target="../media/image62.png"/><Relationship Id="rId48" Type="http://schemas.openxmlformats.org/officeDocument/2006/relationships/image" Target="../media/image67.png"/><Relationship Id="rId8" Type="http://schemas.openxmlformats.org/officeDocument/2006/relationships/image" Target="../media/image27.png"/><Relationship Id="rId51" Type="http://schemas.openxmlformats.org/officeDocument/2006/relationships/image" Target="../media/image70.png"/><Relationship Id="rId3" Type="http://schemas.openxmlformats.org/officeDocument/2006/relationships/audio" Target="../media/media6.m4a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46" Type="http://schemas.openxmlformats.org/officeDocument/2006/relationships/image" Target="../media/image65.png"/><Relationship Id="rId20" Type="http://schemas.openxmlformats.org/officeDocument/2006/relationships/image" Target="../media/image39.png"/><Relationship Id="rId41" Type="http://schemas.openxmlformats.org/officeDocument/2006/relationships/image" Target="../media/image60.png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4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78.png"/><Relationship Id="rId26" Type="http://schemas.openxmlformats.org/officeDocument/2006/relationships/image" Target="../media/image50.png"/><Relationship Id="rId3" Type="http://schemas.openxmlformats.org/officeDocument/2006/relationships/audio" Target="../media/media7.m4a"/><Relationship Id="rId21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77.png"/><Relationship Id="rId25" Type="http://schemas.openxmlformats.org/officeDocument/2006/relationships/image" Target="../media/image49.png"/><Relationship Id="rId2" Type="http://schemas.microsoft.com/office/2007/relationships/media" Target="../media/media7.m4a"/><Relationship Id="rId16" Type="http://schemas.openxmlformats.org/officeDocument/2006/relationships/image" Target="../media/image76.png"/><Relationship Id="rId20" Type="http://schemas.openxmlformats.org/officeDocument/2006/relationships/image" Target="../media/image39.png"/><Relationship Id="rId29" Type="http://schemas.openxmlformats.org/officeDocument/2006/relationships/image" Target="../media/image53.png"/><Relationship Id="rId1" Type="http://schemas.openxmlformats.org/officeDocument/2006/relationships/tags" Target="../tags/tag6.xml"/><Relationship Id="rId6" Type="http://schemas.openxmlformats.org/officeDocument/2006/relationships/image" Target="../media/image73.png"/><Relationship Id="rId11" Type="http://schemas.openxmlformats.org/officeDocument/2006/relationships/image" Target="../media/image74.png"/><Relationship Id="rId24" Type="http://schemas.openxmlformats.org/officeDocument/2006/relationships/image" Target="../media/image46.png"/><Relationship Id="rId32" Type="http://schemas.openxmlformats.org/officeDocument/2006/relationships/image" Target="../media/image6.png"/><Relationship Id="rId5" Type="http://schemas.openxmlformats.org/officeDocument/2006/relationships/image" Target="../media/image72.png"/><Relationship Id="rId15" Type="http://schemas.openxmlformats.org/officeDocument/2006/relationships/image" Target="../media/image75.png"/><Relationship Id="rId23" Type="http://schemas.openxmlformats.org/officeDocument/2006/relationships/image" Target="../media/image42.png"/><Relationship Id="rId28" Type="http://schemas.openxmlformats.org/officeDocument/2006/relationships/image" Target="../media/image52.png"/><Relationship Id="rId10" Type="http://schemas.openxmlformats.org/officeDocument/2006/relationships/image" Target="../media/image45.png"/><Relationship Id="rId19" Type="http://schemas.openxmlformats.org/officeDocument/2006/relationships/image" Target="../media/image79.png"/><Relationship Id="rId31" Type="http://schemas.openxmlformats.org/officeDocument/2006/relationships/image" Target="../media/image56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4.png"/><Relationship Id="rId14" Type="http://schemas.openxmlformats.org/officeDocument/2006/relationships/image" Target="../media/image48.png"/><Relationship Id="rId22" Type="http://schemas.openxmlformats.org/officeDocument/2006/relationships/image" Target="../media/image41.png"/><Relationship Id="rId27" Type="http://schemas.openxmlformats.org/officeDocument/2006/relationships/image" Target="../media/image51.png"/><Relationship Id="rId30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audio" Target="../media/media8.m4a"/><Relationship Id="rId16" Type="http://schemas.openxmlformats.org/officeDocument/2006/relationships/image" Target="../media/image6.png"/><Relationship Id="rId1" Type="http://schemas.microsoft.com/office/2007/relationships/media" Target="../media/media8.m4a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73.png"/><Relationship Id="rId1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72.png"/><Relationship Id="rId9" Type="http://schemas.openxmlformats.org/officeDocument/2006/relationships/image" Target="../media/image74.pn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audio" Target="../media/media9.m4a"/><Relationship Id="rId21" Type="http://schemas.openxmlformats.org/officeDocument/2006/relationships/image" Target="../media/image6.png"/><Relationship Id="rId7" Type="http://schemas.openxmlformats.org/officeDocument/2006/relationships/image" Target="../media/image72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microsoft.com/office/2007/relationships/media" Target="../media/media9.m4a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tags" Target="../tags/tag7.xml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20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7151651" y="2673175"/>
            <a:ext cx="5010833" cy="1827069"/>
          </a:xfrm>
        </p:spPr>
        <p:txBody>
          <a:bodyPr>
            <a:normAutofit/>
          </a:bodyPr>
          <a:lstStyle/>
          <a:p>
            <a:r>
              <a:rPr lang="en-GB" sz="3200" dirty="0"/>
              <a:t>The Normal Distribution</a:t>
            </a:r>
            <a:endParaRPr lang="ru-RU" sz="35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7979865" y="5132957"/>
            <a:ext cx="4179721" cy="858767"/>
          </a:xfrm>
        </p:spPr>
        <p:txBody>
          <a:bodyPr>
            <a:noAutofit/>
          </a:bodyPr>
          <a:lstStyle/>
          <a:p>
            <a:r>
              <a:rPr lang="en-US" sz="2400" dirty="0"/>
              <a:t>THE NORMAL DISTRIBUTION</a:t>
            </a:r>
            <a:endParaRPr lang="ru-RU" sz="240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7C53D05B-785D-4097-9139-B8F94A930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1087395"/>
            <a:ext cx="6230657" cy="5358331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769EFBA-1E06-48ED-88AF-9DC92E4E27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516988" y="1101417"/>
            <a:ext cx="1391775" cy="332331"/>
          </a:xfrm>
        </p:spPr>
        <p:txBody>
          <a:bodyPr>
            <a:noAutofit/>
          </a:bodyPr>
          <a:lstStyle/>
          <a:p>
            <a:r>
              <a:rPr lang="en-US" sz="2500" dirty="0"/>
              <a:t>A Level</a:t>
            </a:r>
            <a:endParaRPr lang="ru-RU" sz="25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3F478D1-ACBB-B86A-C89F-334C6BCDF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21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"/>
    </mc:Choice>
    <mc:Fallback xmlns="">
      <p:transition spd="slow" advTm="3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BA6C5E3-CFD8-4135-BB0D-7A5B5849CB56}"/>
              </a:ext>
            </a:extLst>
          </p:cNvPr>
          <p:cNvGrpSpPr/>
          <p:nvPr/>
        </p:nvGrpSpPr>
        <p:grpSpPr>
          <a:xfrm>
            <a:off x="4153631" y="1684561"/>
            <a:ext cx="4090640" cy="3851071"/>
            <a:chOff x="4153631" y="1684561"/>
            <a:chExt cx="4090640" cy="3851071"/>
          </a:xfrm>
        </p:grpSpPr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DA4F7F95-AC0D-4B94-951F-062DCDC4E65C}"/>
                </a:ext>
              </a:extLst>
            </p:cNvPr>
            <p:cNvGrpSpPr/>
            <p:nvPr/>
          </p:nvGrpSpPr>
          <p:grpSpPr>
            <a:xfrm>
              <a:off x="4153631" y="1684561"/>
              <a:ext cx="4090640" cy="3851071"/>
              <a:chOff x="1658392" y="1515381"/>
              <a:chExt cx="4090640" cy="385107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B66419C6-CA1C-4A23-8FF9-D4EEB24347CE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B66419C6-CA1C-4A23-8FF9-D4EEB24347C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42E4B03B-4AA7-4A43-B921-317F7E24323A}"/>
                  </a:ext>
                </a:extLst>
              </p:cNvPr>
              <p:cNvGrpSpPr/>
              <p:nvPr/>
            </p:nvGrpSpPr>
            <p:grpSpPr>
              <a:xfrm>
                <a:off x="1658392" y="1515381"/>
                <a:ext cx="3950591" cy="3851071"/>
                <a:chOff x="1658392" y="1515381"/>
                <a:chExt cx="3950591" cy="3851071"/>
              </a:xfrm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B7C62E73-1D70-4961-B04E-C6800B0D7B8F}"/>
                    </a:ext>
                  </a:extLst>
                </p:cNvPr>
                <p:cNvSpPr/>
                <p:nvPr/>
              </p:nvSpPr>
              <p:spPr>
                <a:xfrm>
                  <a:off x="3207817" y="5043287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F4E2625C-41B4-4924-8A58-445CD8EE867C}"/>
                    </a:ext>
                  </a:extLst>
                </p:cNvPr>
                <p:cNvSpPr/>
                <p:nvPr/>
              </p:nvSpPr>
              <p:spPr>
                <a:xfrm rot="16200000">
                  <a:off x="978366" y="3149856"/>
                  <a:ext cx="168321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Probability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E03D1F1F-56CF-4936-A6DB-84F13A8EB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E03D1F1F-56CF-4936-A6DB-84F13A8EBD4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819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C232497C-03D2-458E-AF37-7CE519E3290A}"/>
                    </a:ext>
                  </a:extLst>
                </p:cNvPr>
                <p:cNvGrpSpPr/>
                <p:nvPr/>
              </p:nvGrpSpPr>
              <p:grpSpPr>
                <a:xfrm>
                  <a:off x="2055078" y="1802896"/>
                  <a:ext cx="3553905" cy="3084848"/>
                  <a:chOff x="2055078" y="1802896"/>
                  <a:chExt cx="3553905" cy="3084848"/>
                </a:xfrm>
              </p:grpSpPr>
              <p:grpSp>
                <p:nvGrpSpPr>
                  <p:cNvPr id="231" name="Group 230">
                    <a:extLst>
                      <a:ext uri="{FF2B5EF4-FFF2-40B4-BE49-F238E27FC236}">
                        <a16:creationId xmlns:a16="http://schemas.microsoft.com/office/drawing/2014/main" id="{33635912-A516-4856-929A-5355F24A1C62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84848"/>
                    <a:chOff x="2055078" y="1802896"/>
                    <a:chExt cx="3553905" cy="3084848"/>
                  </a:xfrm>
                </p:grpSpPr>
                <p:grpSp>
                  <p:nvGrpSpPr>
                    <p:cNvPr id="233" name="Group 232">
                      <a:extLst>
                        <a:ext uri="{FF2B5EF4-FFF2-40B4-BE49-F238E27FC236}">
                          <a16:creationId xmlns:a16="http://schemas.microsoft.com/office/drawing/2014/main" id="{11C2FBCE-6A02-4EE3-8264-FE7BE8CC4B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5078" y="1802896"/>
                      <a:ext cx="3553905" cy="3084848"/>
                      <a:chOff x="2007909" y="1253765"/>
                      <a:chExt cx="3553905" cy="3084848"/>
                    </a:xfrm>
                  </p:grpSpPr>
                  <p:grpSp>
                    <p:nvGrpSpPr>
                      <p:cNvPr id="236" name="Group 235">
                        <a:extLst>
                          <a:ext uri="{FF2B5EF4-FFF2-40B4-BE49-F238E27FC236}">
                            <a16:creationId xmlns:a16="http://schemas.microsoft.com/office/drawing/2014/main" id="{EF58CB76-9E59-4524-915B-609AF4ED8E1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30837"/>
                        <a:ext cx="3553905" cy="307776"/>
                        <a:chOff x="2007909" y="4193623"/>
                        <a:chExt cx="3553905" cy="155809"/>
                      </a:xfrm>
                    </p:grpSpPr>
                    <p:grpSp>
                      <p:nvGrpSpPr>
                        <p:cNvPr id="476" name="Group 475">
                          <a:extLst>
                            <a:ext uri="{FF2B5EF4-FFF2-40B4-BE49-F238E27FC236}">
                              <a16:creationId xmlns:a16="http://schemas.microsoft.com/office/drawing/2014/main" id="{D68B2874-D4E5-4993-8C6A-7596F710F43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193623"/>
                          <a:ext cx="3553905" cy="155809"/>
                          <a:chOff x="2007909" y="4193623"/>
                          <a:chExt cx="3553905" cy="155809"/>
                        </a:xfrm>
                      </p:grpSpPr>
                      <p:cxnSp>
                        <p:nvCxnSpPr>
                          <p:cNvPr id="494" name="Straight Arrow Connector 493">
                            <a:extLst>
                              <a:ext uri="{FF2B5EF4-FFF2-40B4-BE49-F238E27FC236}">
                                <a16:creationId xmlns:a16="http://schemas.microsoft.com/office/drawing/2014/main" id="{6329AED9-2AFE-482D-A9D3-4A7B11C9278F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496" name="Group 495">
                            <a:extLst>
                              <a:ext uri="{FF2B5EF4-FFF2-40B4-BE49-F238E27FC236}">
                                <a16:creationId xmlns:a16="http://schemas.microsoft.com/office/drawing/2014/main" id="{E9887517-B8B6-44AE-BE37-9AEA852ABDC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563589" y="4193623"/>
                            <a:ext cx="1244724" cy="155809"/>
                            <a:chOff x="3563589" y="4193623"/>
                            <a:chExt cx="1244724" cy="155809"/>
                          </a:xfrm>
                        </p:grpSpPr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501" name="TextBox 500">
                                  <a:extLst>
                                    <a:ext uri="{FF2B5EF4-FFF2-40B4-BE49-F238E27FC236}">
                                      <a16:creationId xmlns:a16="http://schemas.microsoft.com/office/drawing/2014/main" id="{00A8F9E5-88DC-4D10-B734-5A13A056B241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563589" y="4193623"/>
                                  <a:ext cx="227626" cy="155809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20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oMath>
                                    </m:oMathPara>
                                  </a14:m>
                                  <a:endParaRPr lang="en-GB" sz="2000" b="1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501" name="TextBox 500">
                                  <a:extLst>
                                    <a:ext uri="{FF2B5EF4-FFF2-40B4-BE49-F238E27FC236}">
                                      <a16:creationId xmlns:a16="http://schemas.microsoft.com/office/drawing/2014/main" id="{00A8F9E5-88DC-4D10-B734-5A13A056B241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3563589" y="4193623"/>
                                  <a:ext cx="227626" cy="155809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6"/>
                                  <a:stretch>
                                    <a:fillRect l="-27027" r="-27027" b="-23529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503" name="TextBox 502">
                                  <a:extLst>
                                    <a:ext uri="{FF2B5EF4-FFF2-40B4-BE49-F238E27FC236}">
                                      <a16:creationId xmlns:a16="http://schemas.microsoft.com/office/drawing/2014/main" id="{A8BB908E-C683-4A9D-9577-04629E4E734F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832263" y="4255511"/>
                                  <a:ext cx="417807" cy="93485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200" b="1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  <m:r>
                                          <a:rPr lang="en-GB" sz="1200" b="1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GB" sz="1200" b="1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oMath>
                                    </m:oMathPara>
                                  </a14:m>
                                  <a:endParaRPr lang="en-GB" sz="1200" b="1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503" name="TextBox 502">
                                  <a:extLst>
                                    <a:ext uri="{FF2B5EF4-FFF2-40B4-BE49-F238E27FC236}">
                                      <a16:creationId xmlns:a16="http://schemas.microsoft.com/office/drawing/2014/main" id="{A8BB908E-C683-4A9D-9577-04629E4E734F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3832263" y="4255511"/>
                                  <a:ext cx="417807" cy="93485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7"/>
                                  <a:stretch>
                                    <a:fillRect l="-8824" r="-4412" b="-26667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504" name="TextBox 503">
                                  <a:extLst>
                                    <a:ext uri="{FF2B5EF4-FFF2-40B4-BE49-F238E27FC236}">
                                      <a16:creationId xmlns:a16="http://schemas.microsoft.com/office/drawing/2014/main" id="{124813AC-44D5-4100-99B6-3BADC7061803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4299135" y="4250577"/>
                                  <a:ext cx="509178" cy="93485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2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  <m:r>
                                          <a:rPr lang="en-GB" sz="12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GB" sz="12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  <m:r>
                                          <a:rPr lang="en-GB" sz="1200" b="1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oMath>
                                    </m:oMathPara>
                                  </a14:m>
                                  <a:endParaRPr lang="en-GB" sz="1200" b="1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504" name="TextBox 503">
                                  <a:extLst>
                                    <a:ext uri="{FF2B5EF4-FFF2-40B4-BE49-F238E27FC236}">
                                      <a16:creationId xmlns:a16="http://schemas.microsoft.com/office/drawing/2014/main" id="{124813AC-44D5-4100-99B6-3BADC7061803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4299135" y="4250577"/>
                                  <a:ext cx="509178" cy="93485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8"/>
                                  <a:stretch>
                                    <a:fillRect l="-7143" r="-3571" b="-26667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  <p:grpSp>
                      <p:nvGrpSpPr>
                        <p:cNvPr id="477" name="Group 476">
                          <a:extLst>
                            <a:ext uri="{FF2B5EF4-FFF2-40B4-BE49-F238E27FC236}">
                              <a16:creationId xmlns:a16="http://schemas.microsoft.com/office/drawing/2014/main" id="{1A6893CF-C99E-4838-99C4-8F062F6809F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478" name="Group 477">
                            <a:extLst>
                              <a:ext uri="{FF2B5EF4-FFF2-40B4-BE49-F238E27FC236}">
                                <a16:creationId xmlns:a16="http://schemas.microsoft.com/office/drawing/2014/main" id="{78AD752A-1CF8-4E41-8238-6BF16C7CE45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486" name="Group 485">
                              <a:extLst>
                                <a:ext uri="{FF2B5EF4-FFF2-40B4-BE49-F238E27FC236}">
                                  <a16:creationId xmlns:a16="http://schemas.microsoft.com/office/drawing/2014/main" id="{E3369382-52C1-4844-A20A-6A5398EC4BE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314684" y="4205989"/>
                              <a:ext cx="804879" cy="44450"/>
                              <a:chOff x="3314684" y="4205989"/>
                              <a:chExt cx="804879" cy="44450"/>
                            </a:xfrm>
                          </p:grpSpPr>
                          <p:grpSp>
                            <p:nvGrpSpPr>
                              <p:cNvPr id="490" name="Group 489">
                                <a:extLst>
                                  <a:ext uri="{FF2B5EF4-FFF2-40B4-BE49-F238E27FC236}">
                                    <a16:creationId xmlns:a16="http://schemas.microsoft.com/office/drawing/2014/main" id="{D31A3E76-E76D-406D-8E73-97F3993ADF79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314684" y="4205989"/>
                                <a:ext cx="414216" cy="44450"/>
                                <a:chOff x="3314684" y="4205989"/>
                                <a:chExt cx="414216" cy="44450"/>
                              </a:xfrm>
                            </p:grpSpPr>
                            <p:cxnSp>
                              <p:nvCxnSpPr>
                                <p:cNvPr id="492" name="Straight Connector 491">
                                  <a:extLst>
                                    <a:ext uri="{FF2B5EF4-FFF2-40B4-BE49-F238E27FC236}">
                                      <a16:creationId xmlns:a16="http://schemas.microsoft.com/office/drawing/2014/main" id="{902B5202-573C-423E-83F1-0344DF5EEEE7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314684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493" name="Straight Connector 492">
                                  <a:extLst>
                                    <a:ext uri="{FF2B5EF4-FFF2-40B4-BE49-F238E27FC236}">
                                      <a16:creationId xmlns:a16="http://schemas.microsoft.com/office/drawing/2014/main" id="{DF898A5E-D734-4BA8-B44A-05D778AD3573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728900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491" name="Straight Connector 490">
                                <a:extLst>
                                  <a:ext uri="{FF2B5EF4-FFF2-40B4-BE49-F238E27FC236}">
                                    <a16:creationId xmlns:a16="http://schemas.microsoft.com/office/drawing/2014/main" id="{3A4481D0-A8DA-4E44-B1A6-20C6369165C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cxnSp>
                          <p:nvCxnSpPr>
                            <p:cNvPr id="488" name="Straight Connector 487">
                              <a:extLst>
                                <a:ext uri="{FF2B5EF4-FFF2-40B4-BE49-F238E27FC236}">
                                  <a16:creationId xmlns:a16="http://schemas.microsoft.com/office/drawing/2014/main" id="{0674EE78-A0DB-484D-9B59-5E4A1EE2911A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67025" y="4205989"/>
                              <a:ext cx="0" cy="4445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grpSp>
                        <p:nvGrpSpPr>
                          <p:cNvPr id="479" name="Group 478">
                            <a:extLst>
                              <a:ext uri="{FF2B5EF4-FFF2-40B4-BE49-F238E27FC236}">
                                <a16:creationId xmlns:a16="http://schemas.microsoft.com/office/drawing/2014/main" id="{6FF852B6-45E5-4674-A00B-D36B44419F7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8791"/>
                            <a:ext cx="1220025" cy="45709"/>
                            <a:chOff x="2867025" y="4211966"/>
                            <a:chExt cx="1220025" cy="45709"/>
                          </a:xfrm>
                        </p:grpSpPr>
                        <p:cxnSp>
                          <p:nvCxnSpPr>
                            <p:cNvPr id="484" name="Straight Connector 483">
                              <a:extLst>
                                <a:ext uri="{FF2B5EF4-FFF2-40B4-BE49-F238E27FC236}">
                                  <a16:creationId xmlns:a16="http://schemas.microsoft.com/office/drawing/2014/main" id="{FAD4C56B-E7DB-4E1F-91D7-A56FB4CA10D1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4087050" y="4211966"/>
                              <a:ext cx="0" cy="4445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82" name="Straight Connector 481">
                              <a:extLst>
                                <a:ext uri="{FF2B5EF4-FFF2-40B4-BE49-F238E27FC236}">
                                  <a16:creationId xmlns:a16="http://schemas.microsoft.com/office/drawing/2014/main" id="{A0063ADE-638A-40E4-A19A-1618EB1A51AA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67025" y="4213225"/>
                              <a:ext cx="0" cy="4445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</p:grpSp>
                  <p:cxnSp>
                    <p:nvCxnSpPr>
                      <p:cNvPr id="319" name="Straight Arrow Connector 318">
                        <a:extLst>
                          <a:ext uri="{FF2B5EF4-FFF2-40B4-BE49-F238E27FC236}">
                            <a16:creationId xmlns:a16="http://schemas.microsoft.com/office/drawing/2014/main" id="{AF8AFFBD-445E-4755-A2BA-0A0BE9B60D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4" name="Straight Connector 473">
                        <a:extLst>
                          <a:ext uri="{FF2B5EF4-FFF2-40B4-BE49-F238E27FC236}">
                            <a16:creationId xmlns:a16="http://schemas.microsoft.com/office/drawing/2014/main" id="{7BC3B78A-4E99-48A7-BAAC-13C1ACEDB6B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007909" y="4075163"/>
                        <a:ext cx="7489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34" name="Straight Connector 233">
                      <a:extLst>
                        <a:ext uri="{FF2B5EF4-FFF2-40B4-BE49-F238E27FC236}">
                          <a16:creationId xmlns:a16="http://schemas.microsoft.com/office/drawing/2014/main" id="{5FB4D1F4-09CE-4867-B18C-7D5CB0A2CC4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2" name="TextBox 231">
                        <a:extLst>
                          <a:ext uri="{FF2B5EF4-FFF2-40B4-BE49-F238E27FC236}">
                            <a16:creationId xmlns:a16="http://schemas.microsoft.com/office/drawing/2014/main" id="{C1D2AFEF-C74B-43C9-A7A5-598F5446BCE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33642" y="4688360"/>
                        <a:ext cx="509178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GB" sz="1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1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GB" sz="1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oMath>
                          </m:oMathPara>
                        </a14:m>
                        <a:endParaRPr lang="en-GB" sz="1200" b="1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2" name="TextBox 231">
                        <a:extLst>
                          <a:ext uri="{FF2B5EF4-FFF2-40B4-BE49-F238E27FC236}">
                            <a16:creationId xmlns:a16="http://schemas.microsoft.com/office/drawing/2014/main" id="{C1D2AFEF-C74B-43C9-A7A5-598F5446BCE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933642" y="4688360"/>
                        <a:ext cx="509178" cy="184666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7229" r="-7229" b="-2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  <p:pic>
          <p:nvPicPr>
            <p:cNvPr id="537" name="Picture 536">
              <a:extLst>
                <a:ext uri="{FF2B5EF4-FFF2-40B4-BE49-F238E27FC236}">
                  <a16:creationId xmlns:a16="http://schemas.microsoft.com/office/drawing/2014/main" id="{DE7D069F-CDF6-4E78-999A-91B24CE69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7292"/>
            <a:stretch/>
          </p:blipFill>
          <p:spPr>
            <a:xfrm>
              <a:off x="4914180" y="2252151"/>
              <a:ext cx="2602496" cy="2521119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4EDACEB-73BD-4DF1-855F-CA5DD7BE33D6}"/>
              </a:ext>
            </a:extLst>
          </p:cNvPr>
          <p:cNvGrpSpPr/>
          <p:nvPr/>
        </p:nvGrpSpPr>
        <p:grpSpPr>
          <a:xfrm>
            <a:off x="5567073" y="1968482"/>
            <a:ext cx="1315155" cy="2804019"/>
            <a:chOff x="9326547" y="1889894"/>
            <a:chExt cx="1315155" cy="2804019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9457217-8B04-4680-B9B8-57A8C86C10F1}"/>
                </a:ext>
              </a:extLst>
            </p:cNvPr>
            <p:cNvCxnSpPr>
              <a:cxnSpLocks/>
            </p:cNvCxnSpPr>
            <p:nvPr/>
          </p:nvCxnSpPr>
          <p:spPr>
            <a:xfrm>
              <a:off x="9962617" y="2454603"/>
              <a:ext cx="34694" cy="223931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Content Placeholder 2">
                  <a:extLst>
                    <a:ext uri="{FF2B5EF4-FFF2-40B4-BE49-F238E27FC236}">
                      <a16:creationId xmlns:a16="http://schemas.microsoft.com/office/drawing/2014/main" id="{CD987F75-023F-44FD-8426-D3959745858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326547" y="1889894"/>
                  <a:ext cx="1315155" cy="505021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ts val="3300"/>
                    </a:lnSpc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a:rPr lang="en-GB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GB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GB" sz="1800" b="1" dirty="0">
                      <a:solidFill>
                        <a:srgbClr val="000000"/>
                      </a:solidFill>
                    </a:rPr>
                    <a:t>Mean</a:t>
                  </a:r>
                </a:p>
              </p:txBody>
            </p:sp>
          </mc:Choice>
          <mc:Fallback xmlns="">
            <p:sp>
              <p:nvSpPr>
                <p:cNvPr id="82" name="Content Placeholder 2">
                  <a:extLst>
                    <a:ext uri="{FF2B5EF4-FFF2-40B4-BE49-F238E27FC236}">
                      <a16:creationId xmlns:a16="http://schemas.microsoft.com/office/drawing/2014/main" id="{CD987F75-023F-44FD-8426-D39597458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6547" y="1889894"/>
                  <a:ext cx="1315155" cy="505021"/>
                </a:xfrm>
                <a:prstGeom prst="rect">
                  <a:avLst/>
                </a:prstGeom>
                <a:blipFill>
                  <a:blip r:embed="rId11"/>
                  <a:stretch>
                    <a:fillRect b="-108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48D0E3-2854-4A29-8D48-82BAD69AA55C}"/>
              </a:ext>
            </a:extLst>
          </p:cNvPr>
          <p:cNvGrpSpPr/>
          <p:nvPr/>
        </p:nvGrpSpPr>
        <p:grpSpPr>
          <a:xfrm>
            <a:off x="4519995" y="4811659"/>
            <a:ext cx="1600868" cy="282926"/>
            <a:chOff x="6397080" y="4939617"/>
            <a:chExt cx="1600868" cy="2829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9E260487-0372-4CA5-8043-8E4925EC55A6}"/>
                    </a:ext>
                  </a:extLst>
                </p:cNvPr>
                <p:cNvSpPr txBox="1"/>
                <p:nvPr/>
              </p:nvSpPr>
              <p:spPr>
                <a:xfrm>
                  <a:off x="6397080" y="5037877"/>
                  <a:ext cx="509178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GB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GB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oMath>
                    </m:oMathPara>
                  </a14:m>
                  <a:endParaRPr lang="en-GB" sz="12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9E260487-0372-4CA5-8043-8E4925EC55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7080" y="5037877"/>
                  <a:ext cx="509178" cy="184666"/>
                </a:xfrm>
                <a:prstGeom prst="rect">
                  <a:avLst/>
                </a:prstGeom>
                <a:blipFill>
                  <a:blip r:embed="rId12"/>
                  <a:stretch>
                    <a:fillRect l="-7143" r="-3571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CCAF145B-C3F5-437B-8599-C0F68D941EEE}"/>
                    </a:ext>
                  </a:extLst>
                </p:cNvPr>
                <p:cNvSpPr txBox="1"/>
                <p:nvPr/>
              </p:nvSpPr>
              <p:spPr>
                <a:xfrm>
                  <a:off x="7034127" y="5024662"/>
                  <a:ext cx="509178" cy="184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GB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GB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oMath>
                    </m:oMathPara>
                  </a14:m>
                  <a:endParaRPr lang="en-GB" sz="12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CCAF145B-C3F5-437B-8599-C0F68D941E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4127" y="5024662"/>
                  <a:ext cx="509178" cy="184665"/>
                </a:xfrm>
                <a:prstGeom prst="rect">
                  <a:avLst/>
                </a:prstGeom>
                <a:blipFill>
                  <a:blip r:embed="rId13"/>
                  <a:stretch>
                    <a:fillRect l="-7229" r="-3614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F2C9223-C0C4-46D8-BC8D-2364BF127726}"/>
                </a:ext>
              </a:extLst>
            </p:cNvPr>
            <p:cNvCxnSpPr/>
            <p:nvPr/>
          </p:nvCxnSpPr>
          <p:spPr>
            <a:xfrm>
              <a:off x="7299317" y="4939617"/>
              <a:ext cx="0" cy="87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2E151EA-B2C1-44A0-B5D6-738F86F7C0A2}"/>
                    </a:ext>
                  </a:extLst>
                </p:cNvPr>
                <p:cNvSpPr txBox="1"/>
                <p:nvPr/>
              </p:nvSpPr>
              <p:spPr>
                <a:xfrm>
                  <a:off x="7580141" y="4989610"/>
                  <a:ext cx="417807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GB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oMath>
                    </m:oMathPara>
                  </a14:m>
                  <a:endParaRPr lang="en-GB" sz="12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2E151EA-B2C1-44A0-B5D6-738F86F7C0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0141" y="4989610"/>
                  <a:ext cx="417807" cy="184666"/>
                </a:xfrm>
                <a:prstGeom prst="rect">
                  <a:avLst/>
                </a:prstGeom>
                <a:blipFill>
                  <a:blip r:embed="rId14"/>
                  <a:stretch>
                    <a:fillRect l="-8824" r="-4412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184E5570-FC4E-47F4-BCF6-F448053AA1B7}"/>
              </a:ext>
            </a:extLst>
          </p:cNvPr>
          <p:cNvSpPr txBox="1">
            <a:spLocks/>
          </p:cNvSpPr>
          <p:nvPr/>
        </p:nvSpPr>
        <p:spPr>
          <a:xfrm>
            <a:off x="449776" y="5701781"/>
            <a:ext cx="11342174" cy="5050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00"/>
              </a:lnSpc>
              <a:buFont typeface="Arial" panose="020B0604020202020204" pitchFamily="34" charset="0"/>
              <a:buNone/>
            </a:pPr>
            <a:r>
              <a:rPr lang="en-GB" sz="2200" b="1" dirty="0">
                <a:solidFill>
                  <a:srgbClr val="FF0000"/>
                </a:solidFill>
              </a:rPr>
              <a:t>Recall: </a:t>
            </a:r>
            <a:r>
              <a:rPr lang="en-GB" sz="2200" dirty="0">
                <a:solidFill>
                  <a:srgbClr val="0000FF"/>
                </a:solidFill>
              </a:rPr>
              <a:t>Standard Deviation gives an indication of how spread out the data is around the mean.  </a:t>
            </a:r>
            <a:br>
              <a:rPr lang="en-GB" sz="2200" dirty="0">
                <a:solidFill>
                  <a:srgbClr val="0000FF"/>
                </a:solidFill>
              </a:rPr>
            </a:br>
            <a:r>
              <a:rPr lang="en-GB" sz="2200" dirty="0">
                <a:solidFill>
                  <a:srgbClr val="0000FF"/>
                </a:solidFill>
              </a:rPr>
              <a:t>The larger the standard deviation is, the more spread out the data will be.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9A52E07-C7FC-1556-367A-95826AF90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11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"/>
    </mc:Choice>
    <mc:Fallback xmlns="">
      <p:transition spd="slow" advTm="1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8" name="Content Placeholder 2">
                <a:extLst>
                  <a:ext uri="{FF2B5EF4-FFF2-40B4-BE49-F238E27FC236}">
                    <a16:creationId xmlns:a16="http://schemas.microsoft.com/office/drawing/2014/main" id="{22333A29-E600-483E-BB13-D90AED9300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1998" y="1294632"/>
                <a:ext cx="5669990" cy="50502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Font typeface="Arial" panose="020B0604020202020204" pitchFamily="34" charset="0"/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Notation</a:t>
                </a:r>
              </a:p>
              <a:p>
                <a:pPr marL="0" indent="0">
                  <a:lnSpc>
                    <a:spcPts val="3300"/>
                  </a:lnSpc>
                  <a:buFont typeface="Arial" panose="020B0604020202020204" pitchFamily="34" charset="0"/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 is a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normally distributed </a:t>
                </a:r>
                <a:r>
                  <a:rPr lang="en-GB" sz="2400" dirty="0">
                    <a:solidFill>
                      <a:srgbClr val="0000FF"/>
                    </a:solidFill>
                  </a:rPr>
                  <a:t>random variable:</a:t>
                </a:r>
              </a:p>
              <a:p>
                <a:pPr marL="0" indent="0">
                  <a:lnSpc>
                    <a:spcPts val="33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GB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en-GB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GB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2400" b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Font typeface="Arial" panose="020B0604020202020204" pitchFamily="34" charset="0"/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where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Mean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σ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Standard Deviation</a:t>
                </a:r>
                <a:endParaRPr lang="en-GB" sz="24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Variance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38" name="Content Placeholder 2">
                <a:extLst>
                  <a:ext uri="{FF2B5EF4-FFF2-40B4-BE49-F238E27FC236}">
                    <a16:creationId xmlns:a16="http://schemas.microsoft.com/office/drawing/2014/main" id="{22333A29-E600-483E-BB13-D90AED930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998" y="1294632"/>
                <a:ext cx="5669990" cy="505021"/>
              </a:xfrm>
              <a:prstGeom prst="rect">
                <a:avLst/>
              </a:prstGeom>
              <a:blipFill>
                <a:blip r:embed="rId5"/>
                <a:stretch>
                  <a:fillRect l="-1720" t="-4819" b="-7277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FFC79AA9-5A0C-48E5-9218-CC932F15D8DE}"/>
              </a:ext>
            </a:extLst>
          </p:cNvPr>
          <p:cNvGrpSpPr/>
          <p:nvPr/>
        </p:nvGrpSpPr>
        <p:grpSpPr>
          <a:xfrm>
            <a:off x="6598657" y="1614987"/>
            <a:ext cx="4090640" cy="3851071"/>
            <a:chOff x="4153631" y="1684561"/>
            <a:chExt cx="4090640" cy="385107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BA6C5E3-CFD8-4135-BB0D-7A5B5849CB56}"/>
                </a:ext>
              </a:extLst>
            </p:cNvPr>
            <p:cNvGrpSpPr/>
            <p:nvPr/>
          </p:nvGrpSpPr>
          <p:grpSpPr>
            <a:xfrm>
              <a:off x="4153631" y="1684561"/>
              <a:ext cx="4090640" cy="3851071"/>
              <a:chOff x="4153631" y="1684561"/>
              <a:chExt cx="4090640" cy="3851071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DA4F7F95-AC0D-4B94-951F-062DCDC4E65C}"/>
                  </a:ext>
                </a:extLst>
              </p:cNvPr>
              <p:cNvGrpSpPr/>
              <p:nvPr/>
            </p:nvGrpSpPr>
            <p:grpSpPr>
              <a:xfrm>
                <a:off x="4153631" y="1684561"/>
                <a:ext cx="4090640" cy="3851071"/>
                <a:chOff x="1658392" y="1515381"/>
                <a:chExt cx="4090640" cy="385107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4" name="Rectangle 223">
                      <a:extLst>
                        <a:ext uri="{FF2B5EF4-FFF2-40B4-BE49-F238E27FC236}">
                          <a16:creationId xmlns:a16="http://schemas.microsoft.com/office/drawing/2014/main" id="{B66419C6-CA1C-4A23-8FF9-D4EEB24347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6238" y="455159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24" name="Rectangle 223">
                      <a:extLst>
                        <a:ext uri="{FF2B5EF4-FFF2-40B4-BE49-F238E27FC236}">
                          <a16:creationId xmlns:a16="http://schemas.microsoft.com/office/drawing/2014/main" id="{B66419C6-CA1C-4A23-8FF9-D4EEB24347CE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76238" y="4551591"/>
                      <a:ext cx="37279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42E4B03B-4AA7-4A43-B921-317F7E24323A}"/>
                    </a:ext>
                  </a:extLst>
                </p:cNvPr>
                <p:cNvGrpSpPr/>
                <p:nvPr/>
              </p:nvGrpSpPr>
              <p:grpSpPr>
                <a:xfrm>
                  <a:off x="1658392" y="1515381"/>
                  <a:ext cx="3950591" cy="3851071"/>
                  <a:chOff x="1658392" y="1515381"/>
                  <a:chExt cx="3950591" cy="3851071"/>
                </a:xfrm>
              </p:grpSpPr>
              <p:sp>
                <p:nvSpPr>
                  <p:cNvPr id="226" name="Rectangle 225">
                    <a:extLst>
                      <a:ext uri="{FF2B5EF4-FFF2-40B4-BE49-F238E27FC236}">
                        <a16:creationId xmlns:a16="http://schemas.microsoft.com/office/drawing/2014/main" id="{B7C62E73-1D70-4961-B04E-C6800B0D7B8F}"/>
                      </a:ext>
                    </a:extLst>
                  </p:cNvPr>
                  <p:cNvSpPr/>
                  <p:nvPr/>
                </p:nvSpPr>
                <p:spPr>
                  <a:xfrm>
                    <a:off x="3207817" y="5043287"/>
                    <a:ext cx="1092735" cy="3231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500" dirty="0">
                        <a:solidFill>
                          <a:srgbClr val="000000"/>
                        </a:solidFill>
                      </a:rPr>
                      <a:t>Weight (kg)</a:t>
                    </a:r>
                  </a:p>
                </p:txBody>
              </p:sp>
              <p:sp>
                <p:nvSpPr>
                  <p:cNvPr id="227" name="Rectangle 226">
                    <a:extLst>
                      <a:ext uri="{FF2B5EF4-FFF2-40B4-BE49-F238E27FC236}">
                        <a16:creationId xmlns:a16="http://schemas.microsoft.com/office/drawing/2014/main" id="{F4E2625C-41B4-4924-8A58-445CD8EE867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78366" y="3149856"/>
                    <a:ext cx="1683218" cy="3231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500" dirty="0">
                        <a:solidFill>
                          <a:srgbClr val="000000"/>
                        </a:solidFill>
                      </a:rPr>
                      <a:t>Probability Density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8" name="Rectangle 227">
                        <a:extLst>
                          <a:ext uri="{FF2B5EF4-FFF2-40B4-BE49-F238E27FC236}">
                            <a16:creationId xmlns:a16="http://schemas.microsoft.com/office/drawing/2014/main" id="{E03D1F1F-56CF-4936-A6DB-84F13A8EBD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63450" y="1515381"/>
                        <a:ext cx="372794" cy="36933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m:oMathPara>
                        </a14:m>
                        <a:endParaRPr lang="en-GB" dirty="0"/>
                      </a:p>
                    </p:txBody>
                  </p:sp>
                </mc:Choice>
                <mc:Fallback xmlns="">
                  <p:sp>
                    <p:nvSpPr>
                      <p:cNvPr id="228" name="Rectangle 227">
                        <a:extLst>
                          <a:ext uri="{FF2B5EF4-FFF2-40B4-BE49-F238E27FC236}">
                            <a16:creationId xmlns:a16="http://schemas.microsoft.com/office/drawing/2014/main" id="{E03D1F1F-56CF-4936-A6DB-84F13A8EBD43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63450" y="1515381"/>
                        <a:ext cx="372794" cy="369332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b="-655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C232497C-03D2-458E-AF37-7CE519E3290A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84848"/>
                    <a:chOff x="2055078" y="1802896"/>
                    <a:chExt cx="3553905" cy="3084848"/>
                  </a:xfrm>
                </p:grpSpPr>
                <p:grpSp>
                  <p:nvGrpSpPr>
                    <p:cNvPr id="231" name="Group 230">
                      <a:extLst>
                        <a:ext uri="{FF2B5EF4-FFF2-40B4-BE49-F238E27FC236}">
                          <a16:creationId xmlns:a16="http://schemas.microsoft.com/office/drawing/2014/main" id="{33635912-A516-4856-929A-5355F24A1C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5078" y="1802896"/>
                      <a:ext cx="3553905" cy="3084848"/>
                      <a:chOff x="2055078" y="1802896"/>
                      <a:chExt cx="3553905" cy="3084848"/>
                    </a:xfrm>
                  </p:grpSpPr>
                  <p:grpSp>
                    <p:nvGrpSpPr>
                      <p:cNvPr id="233" name="Group 232">
                        <a:extLst>
                          <a:ext uri="{FF2B5EF4-FFF2-40B4-BE49-F238E27FC236}">
                            <a16:creationId xmlns:a16="http://schemas.microsoft.com/office/drawing/2014/main" id="{11C2FBCE-6A02-4EE3-8264-FE7BE8CC4BF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55078" y="1802896"/>
                        <a:ext cx="3553905" cy="3084848"/>
                        <a:chOff x="2007909" y="1253765"/>
                        <a:chExt cx="3553905" cy="3084848"/>
                      </a:xfrm>
                    </p:grpSpPr>
                    <p:grpSp>
                      <p:nvGrpSpPr>
                        <p:cNvPr id="236" name="Group 235">
                          <a:extLst>
                            <a:ext uri="{FF2B5EF4-FFF2-40B4-BE49-F238E27FC236}">
                              <a16:creationId xmlns:a16="http://schemas.microsoft.com/office/drawing/2014/main" id="{EF58CB76-9E59-4524-915B-609AF4ED8E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030837"/>
                          <a:ext cx="3553905" cy="307776"/>
                          <a:chOff x="2007909" y="4193623"/>
                          <a:chExt cx="3553905" cy="155809"/>
                        </a:xfrm>
                      </p:grpSpPr>
                      <p:grpSp>
                        <p:nvGrpSpPr>
                          <p:cNvPr id="476" name="Group 475">
                            <a:extLst>
                              <a:ext uri="{FF2B5EF4-FFF2-40B4-BE49-F238E27FC236}">
                                <a16:creationId xmlns:a16="http://schemas.microsoft.com/office/drawing/2014/main" id="{D68B2874-D4E5-4993-8C6A-7596F710F43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007909" y="4193623"/>
                            <a:ext cx="3553905" cy="155809"/>
                            <a:chOff x="2007909" y="4193623"/>
                            <a:chExt cx="3553905" cy="155809"/>
                          </a:xfrm>
                        </p:grpSpPr>
                        <p:cxnSp>
                          <p:nvCxnSpPr>
                            <p:cNvPr id="494" name="Straight Arrow Connector 493">
                              <a:extLst>
                                <a:ext uri="{FF2B5EF4-FFF2-40B4-BE49-F238E27FC236}">
                                  <a16:creationId xmlns:a16="http://schemas.microsoft.com/office/drawing/2014/main" id="{6329AED9-2AFE-482D-A9D3-4A7B11C9278F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4213781"/>
                              <a:ext cx="3553905" cy="0"/>
                            </a:xfrm>
                            <a:prstGeom prst="straightConnector1">
                              <a:avLst/>
                            </a:prstGeom>
                            <a:ln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496" name="Group 495">
                              <a:extLst>
                                <a:ext uri="{FF2B5EF4-FFF2-40B4-BE49-F238E27FC236}">
                                  <a16:creationId xmlns:a16="http://schemas.microsoft.com/office/drawing/2014/main" id="{E9887517-B8B6-44AE-BE37-9AEA852ABDC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63589" y="4193623"/>
                              <a:ext cx="1244724" cy="155809"/>
                              <a:chOff x="3563589" y="4193623"/>
                              <a:chExt cx="1244724" cy="15580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501" name="TextBox 500">
                                    <a:extLst>
                                      <a:ext uri="{FF2B5EF4-FFF2-40B4-BE49-F238E27FC236}">
                                        <a16:creationId xmlns:a16="http://schemas.microsoft.com/office/drawing/2014/main" id="{00A8F9E5-88DC-4D10-B734-5A13A056B241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63589" y="4193623"/>
                                    <a:ext cx="227626" cy="155809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2000" b="1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oMath>
                                      </m:oMathPara>
                                    </a14:m>
                                    <a:endParaRPr lang="en-GB" sz="2000" b="1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501" name="TextBox 500">
                                    <a:extLst>
                                      <a:ext uri="{FF2B5EF4-FFF2-40B4-BE49-F238E27FC236}">
                                        <a16:creationId xmlns:a16="http://schemas.microsoft.com/office/drawing/2014/main" id="{00A8F9E5-88DC-4D10-B734-5A13A056B241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63589" y="4193623"/>
                                    <a:ext cx="227626" cy="155809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8"/>
                                    <a:stretch>
                                      <a:fillRect l="-27027" r="-27027" b="-26000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503" name="TextBox 502">
                                    <a:extLst>
                                      <a:ext uri="{FF2B5EF4-FFF2-40B4-BE49-F238E27FC236}">
                                        <a16:creationId xmlns:a16="http://schemas.microsoft.com/office/drawing/2014/main" id="{A8BB908E-C683-4A9D-9577-04629E4E734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32263" y="4255511"/>
                                    <a:ext cx="417807" cy="9348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200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  <m:r>
                                            <a:rPr lang="en-GB" sz="1200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GB" sz="1200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𝝈</m:t>
                                          </m:r>
                                        </m:oMath>
                                      </m:oMathPara>
                                    </a14:m>
                                    <a:endParaRPr lang="en-GB" sz="1200" b="1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503" name="TextBox 502">
                                    <a:extLst>
                                      <a:ext uri="{FF2B5EF4-FFF2-40B4-BE49-F238E27FC236}">
                                        <a16:creationId xmlns:a16="http://schemas.microsoft.com/office/drawing/2014/main" id="{A8BB908E-C683-4A9D-9577-04629E4E734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32263" y="4255511"/>
                                    <a:ext cx="417807" cy="9348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9"/>
                                    <a:stretch>
                                      <a:fillRect l="-8824" r="-4412" b="-26667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504" name="TextBox 503">
                                    <a:extLst>
                                      <a:ext uri="{FF2B5EF4-FFF2-40B4-BE49-F238E27FC236}">
                                        <a16:creationId xmlns:a16="http://schemas.microsoft.com/office/drawing/2014/main" id="{124813AC-44D5-4100-99B6-3BADC7061803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299135" y="4250577"/>
                                    <a:ext cx="509178" cy="9348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200" b="1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  <m:r>
                                            <a:rPr lang="en-GB" sz="1200" b="1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GB" sz="1200" b="1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  <m:r>
                                            <a:rPr lang="en-GB" sz="1200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𝝈</m:t>
                                          </m:r>
                                        </m:oMath>
                                      </m:oMathPara>
                                    </a14:m>
                                    <a:endParaRPr lang="en-GB" sz="1200" b="1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504" name="TextBox 503">
                                    <a:extLst>
                                      <a:ext uri="{FF2B5EF4-FFF2-40B4-BE49-F238E27FC236}">
                                        <a16:creationId xmlns:a16="http://schemas.microsoft.com/office/drawing/2014/main" id="{124813AC-44D5-4100-99B6-3BADC7061803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299135" y="4250577"/>
                                    <a:ext cx="509178" cy="9348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 l="-7143" r="-3571" b="-26667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  <p:grpSp>
                        <p:nvGrpSpPr>
                          <p:cNvPr id="477" name="Group 476">
                            <a:extLst>
                              <a:ext uri="{FF2B5EF4-FFF2-40B4-BE49-F238E27FC236}">
                                <a16:creationId xmlns:a16="http://schemas.microsoft.com/office/drawing/2014/main" id="{1A6893CF-C99E-4838-99C4-8F062F6809F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082800" y="4212895"/>
                            <a:ext cx="2852738" cy="48511"/>
                            <a:chOff x="1266825" y="4205989"/>
                            <a:chExt cx="2852738" cy="48511"/>
                          </a:xfrm>
                        </p:grpSpPr>
                        <p:grpSp>
                          <p:nvGrpSpPr>
                            <p:cNvPr id="478" name="Group 477">
                              <a:extLst>
                                <a:ext uri="{FF2B5EF4-FFF2-40B4-BE49-F238E27FC236}">
                                  <a16:creationId xmlns:a16="http://schemas.microsoft.com/office/drawing/2014/main" id="{78AD752A-1CF8-4E41-8238-6BF16C7CE45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1252538" cy="44450"/>
                              <a:chOff x="2867025" y="4205989"/>
                              <a:chExt cx="1252538" cy="44450"/>
                            </a:xfrm>
                          </p:grpSpPr>
                          <p:grpSp>
                            <p:nvGrpSpPr>
                              <p:cNvPr id="486" name="Group 485">
                                <a:extLst>
                                  <a:ext uri="{FF2B5EF4-FFF2-40B4-BE49-F238E27FC236}">
                                    <a16:creationId xmlns:a16="http://schemas.microsoft.com/office/drawing/2014/main" id="{E3369382-52C1-4844-A20A-6A5398EC4BE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314684" y="4205989"/>
                                <a:ext cx="804879" cy="44450"/>
                                <a:chOff x="3314684" y="4205989"/>
                                <a:chExt cx="804879" cy="44450"/>
                              </a:xfrm>
                            </p:grpSpPr>
                            <p:grpSp>
                              <p:nvGrpSpPr>
                                <p:cNvPr id="490" name="Group 489">
                                  <a:extLst>
                                    <a:ext uri="{FF2B5EF4-FFF2-40B4-BE49-F238E27FC236}">
                                      <a16:creationId xmlns:a16="http://schemas.microsoft.com/office/drawing/2014/main" id="{D31A3E76-E76D-406D-8E73-97F3993ADF79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3314684" y="4205989"/>
                                  <a:ext cx="414216" cy="44450"/>
                                  <a:chOff x="3314684" y="4205989"/>
                                  <a:chExt cx="414216" cy="44450"/>
                                </a:xfrm>
                              </p:grpSpPr>
                              <p:cxnSp>
                                <p:nvCxnSpPr>
                                  <p:cNvPr id="492" name="Straight Connector 491">
                                    <a:extLst>
                                      <a:ext uri="{FF2B5EF4-FFF2-40B4-BE49-F238E27FC236}">
                                        <a16:creationId xmlns:a16="http://schemas.microsoft.com/office/drawing/2014/main" id="{902B5202-573C-423E-83F1-0344DF5EEEE7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3314684" y="4205989"/>
                                    <a:ext cx="0" cy="44450"/>
                                  </a:xfrm>
                                  <a:prstGeom prst="line">
                                    <a:avLst/>
                                  </a:prstGeom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93" name="Straight Connector 492">
                                    <a:extLst>
                                      <a:ext uri="{FF2B5EF4-FFF2-40B4-BE49-F238E27FC236}">
                                        <a16:creationId xmlns:a16="http://schemas.microsoft.com/office/drawing/2014/main" id="{DF898A5E-D734-4BA8-B44A-05D778AD3573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3728900" y="4205989"/>
                                    <a:ext cx="0" cy="44450"/>
                                  </a:xfrm>
                                  <a:prstGeom prst="line">
                                    <a:avLst/>
                                  </a:prstGeom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cxnSp>
                              <p:nvCxnSpPr>
                                <p:cNvPr id="491" name="Straight Connector 490">
                                  <a:extLst>
                                    <a:ext uri="{FF2B5EF4-FFF2-40B4-BE49-F238E27FC236}">
                                      <a16:creationId xmlns:a16="http://schemas.microsoft.com/office/drawing/2014/main" id="{3A4481D0-A8DA-4E44-B1A6-20C6369165C1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4119563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488" name="Straight Connector 487">
                                <a:extLst>
                                  <a:ext uri="{FF2B5EF4-FFF2-40B4-BE49-F238E27FC236}">
                                    <a16:creationId xmlns:a16="http://schemas.microsoft.com/office/drawing/2014/main" id="{0674EE78-A0DB-484D-9B59-5E4A1EE2911A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28670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479" name="Group 478">
                              <a:extLst>
                                <a:ext uri="{FF2B5EF4-FFF2-40B4-BE49-F238E27FC236}">
                                  <a16:creationId xmlns:a16="http://schemas.microsoft.com/office/drawing/2014/main" id="{6FF852B6-45E5-4674-A00B-D36B44419F7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266825" y="4208791"/>
                              <a:ext cx="1220025" cy="45709"/>
                              <a:chOff x="2867025" y="4211966"/>
                              <a:chExt cx="1220025" cy="45709"/>
                            </a:xfrm>
                          </p:grpSpPr>
                          <p:cxnSp>
                            <p:nvCxnSpPr>
                              <p:cNvPr id="484" name="Straight Connector 483">
                                <a:extLst>
                                  <a:ext uri="{FF2B5EF4-FFF2-40B4-BE49-F238E27FC236}">
                                    <a16:creationId xmlns:a16="http://schemas.microsoft.com/office/drawing/2014/main" id="{FAD4C56B-E7DB-4E1F-91D7-A56FB4CA10D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087050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82" name="Straight Connector 481">
                                <a:extLst>
                                  <a:ext uri="{FF2B5EF4-FFF2-40B4-BE49-F238E27FC236}">
                                    <a16:creationId xmlns:a16="http://schemas.microsoft.com/office/drawing/2014/main" id="{A0063ADE-638A-40E4-A19A-1618EB1A51AA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28670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  <p:cxnSp>
                      <p:nvCxnSpPr>
                        <p:cNvPr id="319" name="Straight Arrow Connector 318">
                          <a:extLst>
                            <a:ext uri="{FF2B5EF4-FFF2-40B4-BE49-F238E27FC236}">
                              <a16:creationId xmlns:a16="http://schemas.microsoft.com/office/drawing/2014/main" id="{AF8AFFBD-445E-4755-A2BA-0A0BE9B60DB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2078874" y="1253765"/>
                          <a:ext cx="3926" cy="2936093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" name="Straight Connector 473">
                          <a:extLst>
                            <a:ext uri="{FF2B5EF4-FFF2-40B4-BE49-F238E27FC236}">
                              <a16:creationId xmlns:a16="http://schemas.microsoft.com/office/drawing/2014/main" id="{7BC3B78A-4E99-48A7-BAAC-13C1ACEDB6B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007909" y="4075163"/>
                          <a:ext cx="74891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234" name="Straight Connector 233">
                        <a:extLst>
                          <a:ext uri="{FF2B5EF4-FFF2-40B4-BE49-F238E27FC236}">
                            <a16:creationId xmlns:a16="http://schemas.microsoft.com/office/drawing/2014/main" id="{5FB4D1F4-09CE-4867-B18C-7D5CB0A2CC4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458581" y="4615105"/>
                        <a:ext cx="0" cy="87804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32" name="TextBox 231">
                          <a:extLst>
                            <a:ext uri="{FF2B5EF4-FFF2-40B4-BE49-F238E27FC236}">
                              <a16:creationId xmlns:a16="http://schemas.microsoft.com/office/drawing/2014/main" id="{C1D2AFEF-C74B-43C9-A7A5-598F5446BCE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933642" y="4688360"/>
                          <a:ext cx="509178" cy="18466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𝝁</m:t>
                                </m:r>
                                <m:r>
                                  <a:rPr lang="en-GB" sz="12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sz="12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GB" sz="12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oMath>
                            </m:oMathPara>
                          </a14:m>
                          <a:endParaRPr lang="en-GB" sz="1200" b="1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32" name="TextBox 231">
                          <a:extLst>
                            <a:ext uri="{FF2B5EF4-FFF2-40B4-BE49-F238E27FC236}">
                              <a16:creationId xmlns:a16="http://schemas.microsoft.com/office/drawing/2014/main" id="{C1D2AFEF-C74B-43C9-A7A5-598F5446BCE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933642" y="4688360"/>
                          <a:ext cx="509178" cy="184666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 l="-7229" r="-7229" b="-2258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  <p:pic>
            <p:nvPicPr>
              <p:cNvPr id="537" name="Picture 536">
                <a:extLst>
                  <a:ext uri="{FF2B5EF4-FFF2-40B4-BE49-F238E27FC236}">
                    <a16:creationId xmlns:a16="http://schemas.microsoft.com/office/drawing/2014/main" id="{DE7D069F-CDF6-4E78-999A-91B24CE69B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b="7292"/>
              <a:stretch/>
            </p:blipFill>
            <p:spPr>
              <a:xfrm>
                <a:off x="4914180" y="2252151"/>
                <a:ext cx="2602496" cy="2521119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748D0E3-2854-4A29-8D48-82BAD69AA55C}"/>
                </a:ext>
              </a:extLst>
            </p:cNvPr>
            <p:cNvGrpSpPr/>
            <p:nvPr/>
          </p:nvGrpSpPr>
          <p:grpSpPr>
            <a:xfrm>
              <a:off x="4519995" y="4811659"/>
              <a:ext cx="1600868" cy="282926"/>
              <a:chOff x="6397080" y="4939617"/>
              <a:chExt cx="1600868" cy="2829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9E260487-0372-4CA5-8043-8E4925EC55A6}"/>
                      </a:ext>
                    </a:extLst>
                  </p:cNvPr>
                  <p:cNvSpPr txBox="1"/>
                  <p:nvPr/>
                </p:nvSpPr>
                <p:spPr>
                  <a:xfrm>
                    <a:off x="6397080" y="5037877"/>
                    <a:ext cx="509178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  <m:r>
                            <a:rPr lang="en-GB" sz="1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en-GB" sz="1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oMath>
                      </m:oMathPara>
                    </a14:m>
                    <a:endParaRPr lang="en-GB" sz="1200" b="1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9E260487-0372-4CA5-8043-8E4925EC55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97080" y="5037877"/>
                    <a:ext cx="509178" cy="18466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7229" r="-3614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CCAF145B-C3F5-437B-8599-C0F68D941EEE}"/>
                      </a:ext>
                    </a:extLst>
                  </p:cNvPr>
                  <p:cNvSpPr txBox="1"/>
                  <p:nvPr/>
                </p:nvSpPr>
                <p:spPr>
                  <a:xfrm>
                    <a:off x="7034127" y="5024662"/>
                    <a:ext cx="509178" cy="184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  <m:r>
                            <a:rPr lang="en-GB" sz="1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1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oMath>
                      </m:oMathPara>
                    </a14:m>
                    <a:endParaRPr lang="en-GB" sz="1200" b="1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CCAF145B-C3F5-437B-8599-C0F68D941E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34127" y="5024662"/>
                    <a:ext cx="509178" cy="18466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7143" r="-3571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F2C9223-C0C4-46D8-BC8D-2364BF127726}"/>
                  </a:ext>
                </a:extLst>
              </p:cNvPr>
              <p:cNvCxnSpPr/>
              <p:nvPr/>
            </p:nvCxnSpPr>
            <p:spPr>
              <a:xfrm>
                <a:off x="7299317" y="4939617"/>
                <a:ext cx="0" cy="878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62E151EA-B2C1-44A0-B5D6-738F86F7C0A2}"/>
                      </a:ext>
                    </a:extLst>
                  </p:cNvPr>
                  <p:cNvSpPr txBox="1"/>
                  <p:nvPr/>
                </p:nvSpPr>
                <p:spPr>
                  <a:xfrm>
                    <a:off x="7580141" y="4989610"/>
                    <a:ext cx="417807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  <m:r>
                            <a:rPr lang="en-GB" sz="1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oMath>
                      </m:oMathPara>
                    </a14:m>
                    <a:endParaRPr lang="en-GB" sz="1200" b="1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62E151EA-B2C1-44A0-B5D6-738F86F7C0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0141" y="4989610"/>
                    <a:ext cx="417807" cy="18466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8824" r="-4412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4EDACEB-73BD-4DF1-855F-CA5DD7BE33D6}"/>
              </a:ext>
            </a:extLst>
          </p:cNvPr>
          <p:cNvGrpSpPr/>
          <p:nvPr/>
        </p:nvGrpSpPr>
        <p:grpSpPr>
          <a:xfrm>
            <a:off x="8012099" y="1898908"/>
            <a:ext cx="1315155" cy="2804019"/>
            <a:chOff x="9326547" y="1889894"/>
            <a:chExt cx="1315155" cy="2804019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9457217-8B04-4680-B9B8-57A8C86C10F1}"/>
                </a:ext>
              </a:extLst>
            </p:cNvPr>
            <p:cNvCxnSpPr>
              <a:cxnSpLocks/>
            </p:cNvCxnSpPr>
            <p:nvPr/>
          </p:nvCxnSpPr>
          <p:spPr>
            <a:xfrm>
              <a:off x="9962617" y="2454603"/>
              <a:ext cx="34694" cy="223931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Content Placeholder 2">
                  <a:extLst>
                    <a:ext uri="{FF2B5EF4-FFF2-40B4-BE49-F238E27FC236}">
                      <a16:creationId xmlns:a16="http://schemas.microsoft.com/office/drawing/2014/main" id="{CD987F75-023F-44FD-8426-D3959745858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326547" y="1889894"/>
                  <a:ext cx="1315155" cy="505021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ts val="3300"/>
                    </a:lnSpc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a:rPr lang="en-GB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GB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GB" sz="1800" b="1" dirty="0">
                      <a:solidFill>
                        <a:srgbClr val="000000"/>
                      </a:solidFill>
                    </a:rPr>
                    <a:t>Mean</a:t>
                  </a:r>
                </a:p>
              </p:txBody>
            </p:sp>
          </mc:Choice>
          <mc:Fallback xmlns="">
            <p:sp>
              <p:nvSpPr>
                <p:cNvPr id="82" name="Content Placeholder 2">
                  <a:extLst>
                    <a:ext uri="{FF2B5EF4-FFF2-40B4-BE49-F238E27FC236}">
                      <a16:creationId xmlns:a16="http://schemas.microsoft.com/office/drawing/2014/main" id="{CD987F75-023F-44FD-8426-D39597458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6547" y="1889894"/>
                  <a:ext cx="1315155" cy="505021"/>
                </a:xfrm>
                <a:prstGeom prst="rect">
                  <a:avLst/>
                </a:prstGeom>
                <a:blipFill>
                  <a:blip r:embed="rId16"/>
                  <a:stretch>
                    <a:fillRect b="-1097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A7AACA6-F223-1412-AB7F-AEE8CF6EDE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94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80"/>
    </mc:Choice>
    <mc:Fallback xmlns="">
      <p:transition spd="slow" advTm="2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77FB0CF-1EC5-420A-BC0F-E41B550E1EEE}"/>
                  </a:ext>
                </a:extLst>
              </p:cNvPr>
              <p:cNvSpPr/>
              <p:nvPr/>
            </p:nvSpPr>
            <p:spPr>
              <a:xfrm>
                <a:off x="403402" y="1914391"/>
                <a:ext cx="3439224" cy="34251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300"/>
                  </a:lnSpc>
                </a:pPr>
                <a:r>
                  <a:rPr lang="en-GB" dirty="0">
                    <a:solidFill>
                      <a:srgbClr val="0000FF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is a </a:t>
                </a:r>
                <a:r>
                  <a:rPr lang="en-GB" b="1" dirty="0">
                    <a:solidFill>
                      <a:srgbClr val="FF0000"/>
                    </a:solidFill>
                  </a:rPr>
                  <a:t>normally distributed </a:t>
                </a:r>
                <a:r>
                  <a:rPr lang="en-GB" dirty="0">
                    <a:solidFill>
                      <a:srgbClr val="0000FF"/>
                    </a:solidFill>
                  </a:rPr>
                  <a:t>random variable:</a:t>
                </a:r>
              </a:p>
              <a:p>
                <a:pPr>
                  <a:lnSpc>
                    <a:spcPts val="33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GB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GB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d>
                        <m:dPr>
                          <m:ctrlPr>
                            <a:rPr lang="en-GB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en-GB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GB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b="1" dirty="0">
                  <a:solidFill>
                    <a:srgbClr val="0000FF"/>
                  </a:solidFill>
                </a:endParaRPr>
              </a:p>
              <a:p>
                <a:pPr>
                  <a:lnSpc>
                    <a:spcPts val="3300"/>
                  </a:lnSpc>
                </a:pPr>
                <a:r>
                  <a:rPr lang="en-GB" dirty="0">
                    <a:solidFill>
                      <a:srgbClr val="0000FF"/>
                    </a:solidFill>
                  </a:rPr>
                  <a:t>where</a:t>
                </a:r>
              </a:p>
              <a:p>
                <a:pPr>
                  <a:lnSpc>
                    <a:spcPts val="3300"/>
                  </a:lnSpc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Mean</a:t>
                </a:r>
              </a:p>
              <a:p>
                <a:pPr>
                  <a:lnSpc>
                    <a:spcPts val="33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σ</m:t>
                    </m:r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Standard Deviation</a:t>
                </a:r>
              </a:p>
              <a:p>
                <a:pPr>
                  <a:lnSpc>
                    <a:spcPts val="33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Variance</a:t>
                </a:r>
              </a:p>
              <a:p>
                <a:pPr>
                  <a:lnSpc>
                    <a:spcPts val="3300"/>
                  </a:lnSpc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77FB0CF-1EC5-420A-BC0F-E41B550E1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02" y="1914391"/>
                <a:ext cx="3439224" cy="3425168"/>
              </a:xfrm>
              <a:prstGeom prst="rect">
                <a:avLst/>
              </a:prstGeom>
              <a:blipFill>
                <a:blip r:embed="rId5"/>
                <a:stretch>
                  <a:fillRect l="-14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2AD04F3F-E2B2-4453-950C-DC756A5908F7}"/>
              </a:ext>
            </a:extLst>
          </p:cNvPr>
          <p:cNvGrpSpPr/>
          <p:nvPr/>
        </p:nvGrpSpPr>
        <p:grpSpPr>
          <a:xfrm>
            <a:off x="7881509" y="1060197"/>
            <a:ext cx="4546348" cy="4313853"/>
            <a:chOff x="7881509" y="1060197"/>
            <a:chExt cx="4546348" cy="431385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BA6C5E3-CFD8-4135-BB0D-7A5B5849CB56}"/>
                </a:ext>
              </a:extLst>
            </p:cNvPr>
            <p:cNvGrpSpPr/>
            <p:nvPr/>
          </p:nvGrpSpPr>
          <p:grpSpPr>
            <a:xfrm>
              <a:off x="8049263" y="1630470"/>
              <a:ext cx="4077450" cy="3743580"/>
              <a:chOff x="4166821" y="1684561"/>
              <a:chExt cx="4077450" cy="3743580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DA4F7F95-AC0D-4B94-951F-062DCDC4E65C}"/>
                  </a:ext>
                </a:extLst>
              </p:cNvPr>
              <p:cNvGrpSpPr/>
              <p:nvPr/>
            </p:nvGrpSpPr>
            <p:grpSpPr>
              <a:xfrm>
                <a:off x="4166821" y="1684561"/>
                <a:ext cx="4077450" cy="3743580"/>
                <a:chOff x="1671582" y="1515381"/>
                <a:chExt cx="4077450" cy="374358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4" name="Rectangle 223">
                      <a:extLst>
                        <a:ext uri="{FF2B5EF4-FFF2-40B4-BE49-F238E27FC236}">
                          <a16:creationId xmlns:a16="http://schemas.microsoft.com/office/drawing/2014/main" id="{B66419C6-CA1C-4A23-8FF9-D4EEB24347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6238" y="455159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24" name="Rectangle 223">
                      <a:extLst>
                        <a:ext uri="{FF2B5EF4-FFF2-40B4-BE49-F238E27FC236}">
                          <a16:creationId xmlns:a16="http://schemas.microsoft.com/office/drawing/2014/main" id="{B66419C6-CA1C-4A23-8FF9-D4EEB24347CE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76238" y="4551591"/>
                      <a:ext cx="37279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42E4B03B-4AA7-4A43-B921-317F7E24323A}"/>
                    </a:ext>
                  </a:extLst>
                </p:cNvPr>
                <p:cNvGrpSpPr/>
                <p:nvPr/>
              </p:nvGrpSpPr>
              <p:grpSpPr>
                <a:xfrm>
                  <a:off x="1671582" y="1515381"/>
                  <a:ext cx="3937401" cy="3743580"/>
                  <a:chOff x="1671582" y="1515381"/>
                  <a:chExt cx="3937401" cy="3743580"/>
                </a:xfrm>
              </p:grpSpPr>
              <p:sp>
                <p:nvSpPr>
                  <p:cNvPr id="226" name="Rectangle 225">
                    <a:extLst>
                      <a:ext uri="{FF2B5EF4-FFF2-40B4-BE49-F238E27FC236}">
                        <a16:creationId xmlns:a16="http://schemas.microsoft.com/office/drawing/2014/main" id="{B7C62E73-1D70-4961-B04E-C6800B0D7B8F}"/>
                      </a:ext>
                    </a:extLst>
                  </p:cNvPr>
                  <p:cNvSpPr/>
                  <p:nvPr/>
                </p:nvSpPr>
                <p:spPr>
                  <a:xfrm>
                    <a:off x="3232633" y="4935796"/>
                    <a:ext cx="1092735" cy="3231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500" dirty="0">
                        <a:solidFill>
                          <a:srgbClr val="000000"/>
                        </a:solidFill>
                      </a:rPr>
                      <a:t>Weight (kg)</a:t>
                    </a:r>
                  </a:p>
                </p:txBody>
              </p:sp>
              <p:sp>
                <p:nvSpPr>
                  <p:cNvPr id="227" name="Rectangle 226">
                    <a:extLst>
                      <a:ext uri="{FF2B5EF4-FFF2-40B4-BE49-F238E27FC236}">
                        <a16:creationId xmlns:a16="http://schemas.microsoft.com/office/drawing/2014/main" id="{F4E2625C-41B4-4924-8A58-445CD8EE867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91556" y="3090668"/>
                    <a:ext cx="1683218" cy="3231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500" dirty="0">
                        <a:solidFill>
                          <a:srgbClr val="000000"/>
                        </a:solidFill>
                      </a:rPr>
                      <a:t>Probability Density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8" name="Rectangle 227">
                        <a:extLst>
                          <a:ext uri="{FF2B5EF4-FFF2-40B4-BE49-F238E27FC236}">
                            <a16:creationId xmlns:a16="http://schemas.microsoft.com/office/drawing/2014/main" id="{E03D1F1F-56CF-4936-A6DB-84F13A8EBD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63450" y="1515381"/>
                        <a:ext cx="372794" cy="36933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lang="en-GB" dirty="0"/>
                      </a:p>
                    </p:txBody>
                  </p:sp>
                </mc:Choice>
                <mc:Fallback xmlns="">
                  <p:sp>
                    <p:nvSpPr>
                      <p:cNvPr id="228" name="Rectangle 227">
                        <a:extLst>
                          <a:ext uri="{FF2B5EF4-FFF2-40B4-BE49-F238E27FC236}">
                            <a16:creationId xmlns:a16="http://schemas.microsoft.com/office/drawing/2014/main" id="{E03D1F1F-56CF-4936-A6DB-84F13A8EBD43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63450" y="1515381"/>
                        <a:ext cx="372794" cy="369332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b="-1475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C232497C-03D2-458E-AF37-7CE519E3290A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66690"/>
                    <a:chOff x="2055078" y="1802896"/>
                    <a:chExt cx="3553905" cy="3066690"/>
                  </a:xfrm>
                </p:grpSpPr>
                <p:grpSp>
                  <p:nvGrpSpPr>
                    <p:cNvPr id="231" name="Group 230">
                      <a:extLst>
                        <a:ext uri="{FF2B5EF4-FFF2-40B4-BE49-F238E27FC236}">
                          <a16:creationId xmlns:a16="http://schemas.microsoft.com/office/drawing/2014/main" id="{33635912-A516-4856-929A-5355F24A1C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5078" y="1802896"/>
                      <a:ext cx="3553905" cy="3066690"/>
                      <a:chOff x="2055078" y="1802896"/>
                      <a:chExt cx="3553905" cy="3066690"/>
                    </a:xfrm>
                  </p:grpSpPr>
                  <p:grpSp>
                    <p:nvGrpSpPr>
                      <p:cNvPr id="233" name="Group 232">
                        <a:extLst>
                          <a:ext uri="{FF2B5EF4-FFF2-40B4-BE49-F238E27FC236}">
                            <a16:creationId xmlns:a16="http://schemas.microsoft.com/office/drawing/2014/main" id="{11C2FBCE-6A02-4EE3-8264-FE7BE8CC4BF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55078" y="1802896"/>
                        <a:ext cx="3553905" cy="3066690"/>
                        <a:chOff x="2007909" y="1253765"/>
                        <a:chExt cx="3553905" cy="3066690"/>
                      </a:xfrm>
                    </p:grpSpPr>
                    <p:grpSp>
                      <p:nvGrpSpPr>
                        <p:cNvPr id="236" name="Group 235">
                          <a:extLst>
                            <a:ext uri="{FF2B5EF4-FFF2-40B4-BE49-F238E27FC236}">
                              <a16:creationId xmlns:a16="http://schemas.microsoft.com/office/drawing/2014/main" id="{EF58CB76-9E59-4524-915B-609AF4ED8E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068909"/>
                          <a:ext cx="3553905" cy="251546"/>
                          <a:chOff x="2007909" y="4212895"/>
                          <a:chExt cx="3553905" cy="127343"/>
                        </a:xfrm>
                      </p:grpSpPr>
                      <p:grpSp>
                        <p:nvGrpSpPr>
                          <p:cNvPr id="476" name="Group 475">
                            <a:extLst>
                              <a:ext uri="{FF2B5EF4-FFF2-40B4-BE49-F238E27FC236}">
                                <a16:creationId xmlns:a16="http://schemas.microsoft.com/office/drawing/2014/main" id="{D68B2874-D4E5-4993-8C6A-7596F710F43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007909" y="4213781"/>
                            <a:ext cx="3553905" cy="126457"/>
                            <a:chOff x="2007909" y="4213781"/>
                            <a:chExt cx="3553905" cy="126457"/>
                          </a:xfrm>
                        </p:grpSpPr>
                        <p:cxnSp>
                          <p:nvCxnSpPr>
                            <p:cNvPr id="494" name="Straight Arrow Connector 493">
                              <a:extLst>
                                <a:ext uri="{FF2B5EF4-FFF2-40B4-BE49-F238E27FC236}">
                                  <a16:creationId xmlns:a16="http://schemas.microsoft.com/office/drawing/2014/main" id="{6329AED9-2AFE-482D-A9D3-4A7B11C9278F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4213781"/>
                              <a:ext cx="3553905" cy="0"/>
                            </a:xfrm>
                            <a:prstGeom prst="straightConnector1">
                              <a:avLst/>
                            </a:prstGeom>
                            <a:ln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495" name="Group 494">
                              <a:extLst>
                                <a:ext uri="{FF2B5EF4-FFF2-40B4-BE49-F238E27FC236}">
                                  <a16:creationId xmlns:a16="http://schemas.microsoft.com/office/drawing/2014/main" id="{FB3D9821-4413-4A03-82F6-EE5167811F3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1879"/>
                              <a:ext cx="2242504" cy="108359"/>
                              <a:chOff x="2558059" y="4231879"/>
                              <a:chExt cx="2242504" cy="108359"/>
                            </a:xfrm>
                          </p:grpSpPr>
                          <p:grpSp>
                            <p:nvGrpSpPr>
                              <p:cNvPr id="496" name="Group 495">
                                <a:extLst>
                                  <a:ext uri="{FF2B5EF4-FFF2-40B4-BE49-F238E27FC236}">
                                    <a16:creationId xmlns:a16="http://schemas.microsoft.com/office/drawing/2014/main" id="{E9887517-B8B6-44AE-BE37-9AEA852ABDC5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521943" y="4231879"/>
                                <a:ext cx="1278620" cy="108359"/>
                                <a:chOff x="3521943" y="4231879"/>
                                <a:chExt cx="1278620" cy="108359"/>
                              </a:xfrm>
                            </p:grpSpPr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501" name="TextBox 500">
                                      <a:extLst>
                                        <a:ext uri="{FF2B5EF4-FFF2-40B4-BE49-F238E27FC236}">
                                          <a16:creationId xmlns:a16="http://schemas.microsoft.com/office/drawing/2014/main" id="{00A8F9E5-88DC-4D10-B734-5A13A056B241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3521943" y="4238962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non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GB" sz="1300" b="0" i="1" smtClean="0">
                                                <a:solidFill>
                                                  <a:srgbClr val="0000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190</m:t>
                                            </m:r>
                                          </m:oMath>
                                        </m:oMathPara>
                                      </a14:m>
                                      <a:endParaRPr lang="en-GB" sz="1300" dirty="0">
                                        <a:solidFill>
                                          <a:srgbClr val="0000FF"/>
                                        </a:solidFill>
                                      </a:endParaRPr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501" name="TextBox 500">
                                      <a:extLst>
                                        <a:ext uri="{FF2B5EF4-FFF2-40B4-BE49-F238E27FC236}">
                                          <a16:creationId xmlns:a16="http://schemas.microsoft.com/office/drawing/2014/main" id="{00A8F9E5-88DC-4D10-B734-5A13A056B241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3521943" y="4238962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8"/>
                                      <a:stretch>
                                        <a:fillRect l="-11538" r="-11538" b="-6061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GB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502" name="TextBox 501">
                                      <a:extLst>
                                        <a:ext uri="{FF2B5EF4-FFF2-40B4-BE49-F238E27FC236}">
                                          <a16:creationId xmlns:a16="http://schemas.microsoft.com/office/drawing/2014/main" id="{40230753-10E3-4E0C-897B-02A766D2C5F5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3848461" y="4235644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non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GB" sz="1300" b="0" i="1" smtClean="0">
                                                <a:solidFill>
                                                  <a:srgbClr val="0000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oMath>
                                        </m:oMathPara>
                                      </a14:m>
                                      <a:endParaRPr lang="en-GB" sz="1300" dirty="0">
                                        <a:solidFill>
                                          <a:srgbClr val="0000FF"/>
                                        </a:solidFill>
                                      </a:endParaRPr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502" name="TextBox 501">
                                      <a:extLst>
                                        <a:ext uri="{FF2B5EF4-FFF2-40B4-BE49-F238E27FC236}">
                                          <a16:creationId xmlns:a16="http://schemas.microsoft.com/office/drawing/2014/main" id="{40230753-10E3-4E0C-897B-02A766D2C5F5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3848461" y="4235644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9"/>
                                      <a:stretch>
                                        <a:fillRect l="-9434" r="-11321" b="-6061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GB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503" name="TextBox 502">
                                      <a:extLst>
                                        <a:ext uri="{FF2B5EF4-FFF2-40B4-BE49-F238E27FC236}">
                                          <a16:creationId xmlns:a16="http://schemas.microsoft.com/office/drawing/2014/main" id="{A8BB908E-C683-4A9D-9577-04629E4E734F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146016" y="4234372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non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GB" sz="1300" i="1" smtClean="0">
                                                <a:solidFill>
                                                  <a:srgbClr val="0000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GB" sz="1300" b="0" i="1" smtClean="0">
                                                <a:solidFill>
                                                  <a:srgbClr val="0000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10</m:t>
                                            </m:r>
                                          </m:oMath>
                                        </m:oMathPara>
                                      </a14:m>
                                      <a:endParaRPr lang="en-GB" sz="1300" dirty="0">
                                        <a:solidFill>
                                          <a:srgbClr val="0000FF"/>
                                        </a:solidFill>
                                      </a:endParaRPr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503" name="TextBox 502">
                                      <a:extLst>
                                        <a:ext uri="{FF2B5EF4-FFF2-40B4-BE49-F238E27FC236}">
                                          <a16:creationId xmlns:a16="http://schemas.microsoft.com/office/drawing/2014/main" id="{A8BB908E-C683-4A9D-9577-04629E4E734F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146016" y="4234372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0"/>
                                      <a:stretch>
                                        <a:fillRect l="-9434" r="-11321" b="-9091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GB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504" name="TextBox 503">
                                      <a:extLst>
                                        <a:ext uri="{FF2B5EF4-FFF2-40B4-BE49-F238E27FC236}">
                                          <a16:creationId xmlns:a16="http://schemas.microsoft.com/office/drawing/2014/main" id="{124813AC-44D5-4100-99B6-3BADC7061803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479962" y="4231879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non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GB" sz="1300" b="0" i="1" smtClean="0">
                                                <a:solidFill>
                                                  <a:srgbClr val="0000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220</m:t>
                                            </m:r>
                                          </m:oMath>
                                        </m:oMathPara>
                                      </a14:m>
                                      <a:endParaRPr lang="en-GB" sz="1300" dirty="0">
                                        <a:solidFill>
                                          <a:srgbClr val="0000FF"/>
                                        </a:solidFill>
                                      </a:endParaRPr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504" name="TextBox 503">
                                      <a:extLst>
                                        <a:ext uri="{FF2B5EF4-FFF2-40B4-BE49-F238E27FC236}">
                                          <a16:creationId xmlns:a16="http://schemas.microsoft.com/office/drawing/2014/main" id="{124813AC-44D5-4100-99B6-3BADC7061803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479962" y="4231879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1"/>
                                      <a:stretch>
                                        <a:fillRect l="-11538" r="-11538" b="-9375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GB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</p:grpSp>
                          <p:grpSp>
                            <p:nvGrpSpPr>
                              <p:cNvPr id="497" name="Group 496">
                                <a:extLst>
                                  <a:ext uri="{FF2B5EF4-FFF2-40B4-BE49-F238E27FC236}">
                                    <a16:creationId xmlns:a16="http://schemas.microsoft.com/office/drawing/2014/main" id="{DE489029-CCDB-4126-AEB5-C6526F3C9A25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558059" y="4235120"/>
                                <a:ext cx="961876" cy="105118"/>
                                <a:chOff x="4180583" y="4235120"/>
                                <a:chExt cx="961876" cy="105118"/>
                              </a:xfrm>
                            </p:grpSpPr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498" name="TextBox 497">
                                      <a:extLst>
                                        <a:ext uri="{FF2B5EF4-FFF2-40B4-BE49-F238E27FC236}">
                                          <a16:creationId xmlns:a16="http://schemas.microsoft.com/office/drawing/2014/main" id="{1E4AEADD-A10C-4F33-81D6-BA374CB4173F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180583" y="4235120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non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GB" sz="1300" b="0" i="1" smtClean="0">
                                                <a:solidFill>
                                                  <a:srgbClr val="0000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160</m:t>
                                            </m:r>
                                          </m:oMath>
                                        </m:oMathPara>
                                      </a14:m>
                                      <a:endParaRPr lang="en-GB" sz="1300" dirty="0">
                                        <a:solidFill>
                                          <a:srgbClr val="0000FF"/>
                                        </a:solidFill>
                                      </a:endParaRPr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498" name="TextBox 497">
                                      <a:extLst>
                                        <a:ext uri="{FF2B5EF4-FFF2-40B4-BE49-F238E27FC236}">
                                          <a16:creationId xmlns:a16="http://schemas.microsoft.com/office/drawing/2014/main" id="{1E4AEADD-A10C-4F33-81D6-BA374CB4173F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180583" y="4235120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2"/>
                                      <a:stretch>
                                        <a:fillRect l="-11538" r="-11538" b="-9375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GB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499" name="TextBox 498">
                                      <a:extLst>
                                        <a:ext uri="{FF2B5EF4-FFF2-40B4-BE49-F238E27FC236}">
                                          <a16:creationId xmlns:a16="http://schemas.microsoft.com/office/drawing/2014/main" id="{ED283664-9643-4821-8002-80354130A893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508454" y="4237855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non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GB" sz="1300" i="1" smtClean="0">
                                                <a:solidFill>
                                                  <a:srgbClr val="0000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GB" sz="1300" b="0" i="1" smtClean="0">
                                                <a:solidFill>
                                                  <a:srgbClr val="0000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70</m:t>
                                            </m:r>
                                          </m:oMath>
                                        </m:oMathPara>
                                      </a14:m>
                                      <a:endParaRPr lang="en-GB" sz="1300" dirty="0">
                                        <a:solidFill>
                                          <a:srgbClr val="0000FF"/>
                                        </a:solidFill>
                                      </a:endParaRPr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499" name="TextBox 498">
                                      <a:extLst>
                                        <a:ext uri="{FF2B5EF4-FFF2-40B4-BE49-F238E27FC236}">
                                          <a16:creationId xmlns:a16="http://schemas.microsoft.com/office/drawing/2014/main" id="{ED283664-9643-4821-8002-80354130A893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508454" y="4237855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3"/>
                                      <a:stretch>
                                        <a:fillRect l="-9434" r="-11321" b="-9375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GB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500" name="TextBox 499">
                                      <a:extLst>
                                        <a:ext uri="{FF2B5EF4-FFF2-40B4-BE49-F238E27FC236}">
                                          <a16:creationId xmlns:a16="http://schemas.microsoft.com/office/drawing/2014/main" id="{80545B5A-BE07-4872-9E87-722BAB093A42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821858" y="4238962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non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GB" sz="1300" b="0" i="1" smtClean="0">
                                                <a:solidFill>
                                                  <a:srgbClr val="0000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180</m:t>
                                            </m:r>
                                          </m:oMath>
                                        </m:oMathPara>
                                      </a14:m>
                                      <a:endParaRPr lang="en-GB" sz="1300" dirty="0">
                                        <a:solidFill>
                                          <a:srgbClr val="0000FF"/>
                                        </a:solidFill>
                                      </a:endParaRPr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500" name="TextBox 499">
                                      <a:extLst>
                                        <a:ext uri="{FF2B5EF4-FFF2-40B4-BE49-F238E27FC236}">
                                          <a16:creationId xmlns:a16="http://schemas.microsoft.com/office/drawing/2014/main" id="{80545B5A-BE07-4872-9E87-722BAB093A42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821858" y="4238962"/>
                                      <a:ext cx="320601" cy="101276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4"/>
                                      <a:stretch>
                                        <a:fillRect l="-11538" r="-11538" b="-6061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GB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</p:grpSp>
                        </p:grpSp>
                      </p:grpSp>
                      <p:grpSp>
                        <p:nvGrpSpPr>
                          <p:cNvPr id="477" name="Group 476">
                            <a:extLst>
                              <a:ext uri="{FF2B5EF4-FFF2-40B4-BE49-F238E27FC236}">
                                <a16:creationId xmlns:a16="http://schemas.microsoft.com/office/drawing/2014/main" id="{1A6893CF-C99E-4838-99C4-8F062F6809F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082800" y="4212895"/>
                            <a:ext cx="2852738" cy="48511"/>
                            <a:chOff x="1266825" y="4205989"/>
                            <a:chExt cx="2852738" cy="48511"/>
                          </a:xfrm>
                        </p:grpSpPr>
                        <p:grpSp>
                          <p:nvGrpSpPr>
                            <p:cNvPr id="478" name="Group 477">
                              <a:extLst>
                                <a:ext uri="{FF2B5EF4-FFF2-40B4-BE49-F238E27FC236}">
                                  <a16:creationId xmlns:a16="http://schemas.microsoft.com/office/drawing/2014/main" id="{78AD752A-1CF8-4E41-8238-6BF16C7CE45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1252538" cy="44450"/>
                              <a:chOff x="2867025" y="4205989"/>
                              <a:chExt cx="1252538" cy="44450"/>
                            </a:xfrm>
                          </p:grpSpPr>
                          <p:grpSp>
                            <p:nvGrpSpPr>
                              <p:cNvPr id="486" name="Group 485">
                                <a:extLst>
                                  <a:ext uri="{FF2B5EF4-FFF2-40B4-BE49-F238E27FC236}">
                                    <a16:creationId xmlns:a16="http://schemas.microsoft.com/office/drawing/2014/main" id="{E3369382-52C1-4844-A20A-6A5398EC4BE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635916" cy="44450"/>
                                <a:chOff x="3483647" y="4205989"/>
                                <a:chExt cx="635916" cy="44450"/>
                              </a:xfrm>
                            </p:grpSpPr>
                            <p:grpSp>
                              <p:nvGrpSpPr>
                                <p:cNvPr id="490" name="Group 489">
                                  <a:extLst>
                                    <a:ext uri="{FF2B5EF4-FFF2-40B4-BE49-F238E27FC236}">
                                      <a16:creationId xmlns:a16="http://schemas.microsoft.com/office/drawing/2014/main" id="{D31A3E76-E76D-406D-8E73-97F3993ADF79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3483647" y="4205989"/>
                                  <a:ext cx="324765" cy="44450"/>
                                  <a:chOff x="3483647" y="4205989"/>
                                  <a:chExt cx="324765" cy="44450"/>
                                </a:xfrm>
                              </p:grpSpPr>
                              <p:cxnSp>
                                <p:nvCxnSpPr>
                                  <p:cNvPr id="492" name="Straight Connector 491">
                                    <a:extLst>
                                      <a:ext uri="{FF2B5EF4-FFF2-40B4-BE49-F238E27FC236}">
                                        <a16:creationId xmlns:a16="http://schemas.microsoft.com/office/drawing/2014/main" id="{902B5202-573C-423E-83F1-0344DF5EEEE7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3483647" y="4205989"/>
                                    <a:ext cx="0" cy="44450"/>
                                  </a:xfrm>
                                  <a:prstGeom prst="line">
                                    <a:avLst/>
                                  </a:prstGeom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93" name="Straight Connector 492">
                                    <a:extLst>
                                      <a:ext uri="{FF2B5EF4-FFF2-40B4-BE49-F238E27FC236}">
                                        <a16:creationId xmlns:a16="http://schemas.microsoft.com/office/drawing/2014/main" id="{DF898A5E-D734-4BA8-B44A-05D778AD3573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3808412" y="4205989"/>
                                    <a:ext cx="0" cy="44450"/>
                                  </a:xfrm>
                                  <a:prstGeom prst="line">
                                    <a:avLst/>
                                  </a:prstGeom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cxnSp>
                              <p:nvCxnSpPr>
                                <p:cNvPr id="491" name="Straight Connector 490">
                                  <a:extLst>
                                    <a:ext uri="{FF2B5EF4-FFF2-40B4-BE49-F238E27FC236}">
                                      <a16:creationId xmlns:a16="http://schemas.microsoft.com/office/drawing/2014/main" id="{3A4481D0-A8DA-4E44-B1A6-20C6369165C1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4119563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grpSp>
                            <p:nvGrpSpPr>
                              <p:cNvPr id="487" name="Group 486">
                                <a:extLst>
                                  <a:ext uri="{FF2B5EF4-FFF2-40B4-BE49-F238E27FC236}">
                                    <a16:creationId xmlns:a16="http://schemas.microsoft.com/office/drawing/2014/main" id="{E41EC605-1F3E-4109-B838-DD53B98E74D9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867025" y="4205989"/>
                                <a:ext cx="319088" cy="44450"/>
                                <a:chOff x="3667125" y="4205989"/>
                                <a:chExt cx="319088" cy="44450"/>
                              </a:xfrm>
                            </p:grpSpPr>
                            <p:cxnSp>
                              <p:nvCxnSpPr>
                                <p:cNvPr id="488" name="Straight Connector 487">
                                  <a:extLst>
                                    <a:ext uri="{FF2B5EF4-FFF2-40B4-BE49-F238E27FC236}">
                                      <a16:creationId xmlns:a16="http://schemas.microsoft.com/office/drawing/2014/main" id="{0674EE78-A0DB-484D-9B59-5E4A1EE2911A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667125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489" name="Straight Connector 488">
                                  <a:extLst>
                                    <a:ext uri="{FF2B5EF4-FFF2-40B4-BE49-F238E27FC236}">
                                      <a16:creationId xmlns:a16="http://schemas.microsoft.com/office/drawing/2014/main" id="{7FEEA001-E4F5-49E9-A33F-75EC7476F1EF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986213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</p:grpSp>
                        <p:grpSp>
                          <p:nvGrpSpPr>
                            <p:cNvPr id="479" name="Group 478">
                              <a:extLst>
                                <a:ext uri="{FF2B5EF4-FFF2-40B4-BE49-F238E27FC236}">
                                  <a16:creationId xmlns:a16="http://schemas.microsoft.com/office/drawing/2014/main" id="{6FF852B6-45E5-4674-A00B-D36B44419F7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266825" y="4205989"/>
                              <a:ext cx="1279525" cy="48511"/>
                              <a:chOff x="2867025" y="4209164"/>
                              <a:chExt cx="1279525" cy="48511"/>
                            </a:xfrm>
                          </p:grpSpPr>
                          <p:grpSp>
                            <p:nvGrpSpPr>
                              <p:cNvPr id="480" name="Group 479">
                                <a:extLst>
                                  <a:ext uri="{FF2B5EF4-FFF2-40B4-BE49-F238E27FC236}">
                                    <a16:creationId xmlns:a16="http://schemas.microsoft.com/office/drawing/2014/main" id="{83CCFA55-3A31-4F89-9CB6-16D9135BF8A9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838575" y="4209594"/>
                                <a:ext cx="307975" cy="46822"/>
                                <a:chOff x="3838575" y="4209594"/>
                                <a:chExt cx="307975" cy="46822"/>
                              </a:xfrm>
                            </p:grpSpPr>
                            <p:cxnSp>
                              <p:nvCxnSpPr>
                                <p:cNvPr id="484" name="Straight Connector 483">
                                  <a:extLst>
                                    <a:ext uri="{FF2B5EF4-FFF2-40B4-BE49-F238E27FC236}">
                                      <a16:creationId xmlns:a16="http://schemas.microsoft.com/office/drawing/2014/main" id="{FAD4C56B-E7DB-4E1F-91D7-A56FB4CA10D1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38575" y="4211966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485" name="Straight Connector 484">
                                  <a:extLst>
                                    <a:ext uri="{FF2B5EF4-FFF2-40B4-BE49-F238E27FC236}">
                                      <a16:creationId xmlns:a16="http://schemas.microsoft.com/office/drawing/2014/main" id="{02E0B979-E88B-4F2E-9B3C-DA24FE01DF7D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4146550" y="4209594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grpSp>
                            <p:nvGrpSpPr>
                              <p:cNvPr id="481" name="Group 480">
                                <a:extLst>
                                  <a:ext uri="{FF2B5EF4-FFF2-40B4-BE49-F238E27FC236}">
                                    <a16:creationId xmlns:a16="http://schemas.microsoft.com/office/drawing/2014/main" id="{909C5030-E7AE-4935-B0CA-D79B7FD9B960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867025" y="4209164"/>
                                <a:ext cx="642937" cy="48511"/>
                                <a:chOff x="3667125" y="4209164"/>
                                <a:chExt cx="642937" cy="48511"/>
                              </a:xfrm>
                            </p:grpSpPr>
                            <p:cxnSp>
                              <p:nvCxnSpPr>
                                <p:cNvPr id="482" name="Straight Connector 481">
                                  <a:extLst>
                                    <a:ext uri="{FF2B5EF4-FFF2-40B4-BE49-F238E27FC236}">
                                      <a16:creationId xmlns:a16="http://schemas.microsoft.com/office/drawing/2014/main" id="{A0063ADE-638A-40E4-A19A-1618EB1A51AA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667125" y="4213225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483" name="Straight Connector 482">
                                  <a:extLst>
                                    <a:ext uri="{FF2B5EF4-FFF2-40B4-BE49-F238E27FC236}">
                                      <a16:creationId xmlns:a16="http://schemas.microsoft.com/office/drawing/2014/main" id="{B52276CA-82CA-45E8-B08B-7A31FEB46328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4310062" y="4209164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</p:grpSp>
                      </p:grpSp>
                    </p:grpSp>
                    <p:cxnSp>
                      <p:nvCxnSpPr>
                        <p:cNvPr id="319" name="Straight Arrow Connector 318">
                          <a:extLst>
                            <a:ext uri="{FF2B5EF4-FFF2-40B4-BE49-F238E27FC236}">
                              <a16:creationId xmlns:a16="http://schemas.microsoft.com/office/drawing/2014/main" id="{AF8AFFBD-445E-4755-A2BA-0A0BE9B60DB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2078874" y="1253765"/>
                          <a:ext cx="3926" cy="2936093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" name="Straight Connector 473">
                          <a:extLst>
                            <a:ext uri="{FF2B5EF4-FFF2-40B4-BE49-F238E27FC236}">
                              <a16:creationId xmlns:a16="http://schemas.microsoft.com/office/drawing/2014/main" id="{7BC3B78A-4E99-48A7-BAAC-13C1ACEDB6B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007909" y="4075163"/>
                          <a:ext cx="74891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234" name="Straight Connector 233">
                        <a:extLst>
                          <a:ext uri="{FF2B5EF4-FFF2-40B4-BE49-F238E27FC236}">
                            <a16:creationId xmlns:a16="http://schemas.microsoft.com/office/drawing/2014/main" id="{5FB4D1F4-09CE-4867-B18C-7D5CB0A2CC4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458581" y="4615105"/>
                        <a:ext cx="0" cy="87804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35" name="TextBox 234">
                            <a:extLst>
                              <a:ext uri="{FF2B5EF4-FFF2-40B4-BE49-F238E27FC236}">
                                <a16:creationId xmlns:a16="http://schemas.microsoft.com/office/drawing/2014/main" id="{B93CE87F-507B-492E-94B6-27B6BBC4C1E7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301756" y="4655540"/>
                            <a:ext cx="320601" cy="20005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GB" sz="13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150</m:t>
                                  </m:r>
                                </m:oMath>
                              </m:oMathPara>
                            </a14:m>
                            <a:endParaRPr lang="en-GB" sz="1300" dirty="0">
                              <a:solidFill>
                                <a:srgbClr val="0000FF"/>
                              </a:solidFill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35" name="TextBox 234">
                            <a:extLst>
                              <a:ext uri="{FF2B5EF4-FFF2-40B4-BE49-F238E27FC236}">
                                <a16:creationId xmlns:a16="http://schemas.microsoft.com/office/drawing/2014/main" id="{B93CE87F-507B-492E-94B6-27B6BBC4C1E7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2301756" y="4655540"/>
                            <a:ext cx="320601" cy="200055"/>
                          </a:xfrm>
                          <a:prstGeom prst="rect">
                            <a:avLst/>
                          </a:prstGeom>
                          <a:blipFill>
                            <a:blip r:embed="rId15"/>
                            <a:stretch>
                              <a:fillRect l="-11538" r="-13462" b="-12500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GB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32" name="TextBox 231">
                          <a:extLst>
                            <a:ext uri="{FF2B5EF4-FFF2-40B4-BE49-F238E27FC236}">
                              <a16:creationId xmlns:a16="http://schemas.microsoft.com/office/drawing/2014/main" id="{C1D2AFEF-C74B-43C9-A7A5-598F5446BCE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829327" y="4655539"/>
                          <a:ext cx="320601" cy="20005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230</m:t>
                                </m:r>
                              </m:oMath>
                            </m:oMathPara>
                          </a14:m>
                          <a:endParaRPr lang="en-GB" sz="13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32" name="TextBox 231">
                          <a:extLst>
                            <a:ext uri="{FF2B5EF4-FFF2-40B4-BE49-F238E27FC236}">
                              <a16:creationId xmlns:a16="http://schemas.microsoft.com/office/drawing/2014/main" id="{C1D2AFEF-C74B-43C9-A7A5-598F5446BCE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829327" y="4655539"/>
                          <a:ext cx="320601" cy="200055"/>
                        </a:xfrm>
                        <a:prstGeom prst="rect">
                          <a:avLst/>
                        </a:prstGeom>
                        <a:blipFill>
                          <a:blip r:embed="rId16"/>
                          <a:stretch>
                            <a:fillRect l="-9434" r="-11321" b="-9375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  <p:pic>
            <p:nvPicPr>
              <p:cNvPr id="537" name="Picture 536">
                <a:extLst>
                  <a:ext uri="{FF2B5EF4-FFF2-40B4-BE49-F238E27FC236}">
                    <a16:creationId xmlns:a16="http://schemas.microsoft.com/office/drawing/2014/main" id="{DE7D069F-CDF6-4E78-999A-91B24CE69B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b="7292"/>
              <a:stretch/>
            </p:blipFill>
            <p:spPr>
              <a:xfrm>
                <a:off x="4914180" y="2252151"/>
                <a:ext cx="2602496" cy="2521119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D1C558DE-B57D-4127-9226-3B8BEAB4EE38}"/>
                </a:ext>
              </a:extLst>
            </p:cNvPr>
            <p:cNvSpPr txBox="1">
              <a:spLocks/>
            </p:cNvSpPr>
            <p:nvPr/>
          </p:nvSpPr>
          <p:spPr>
            <a:xfrm>
              <a:off x="7881509" y="1060197"/>
              <a:ext cx="4546348" cy="50502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300"/>
                </a:lnSpc>
                <a:buFont typeface="Arial" panose="020B0604020202020204" pitchFamily="34" charset="0"/>
                <a:buNone/>
              </a:pPr>
              <a:r>
                <a:rPr lang="en-GB" sz="1800" b="1" dirty="0">
                  <a:solidFill>
                    <a:srgbClr val="0000FF"/>
                  </a:solidFill>
                </a:rPr>
                <a:t>The Weight of a Group of Lions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87185B3-3DD5-43B6-9AEA-869AB7E4E59F}"/>
                  </a:ext>
                </a:extLst>
              </p:cNvPr>
              <p:cNvSpPr/>
              <p:nvPr/>
            </p:nvSpPr>
            <p:spPr>
              <a:xfrm>
                <a:off x="4336624" y="2658518"/>
                <a:ext cx="2181683" cy="526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GB" sz="25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GB" sz="2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d>
                        <m:dPr>
                          <m:ctrlPr>
                            <a:rPr lang="en-GB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𝟏𝟗𝟎</m:t>
                          </m:r>
                          <m:r>
                            <a:rPr lang="en-GB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5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𝟏𝟑</m:t>
                              </m:r>
                            </m:e>
                            <m:sup>
                              <m:r>
                                <a:rPr lang="en-GB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87185B3-3DD5-43B6-9AEA-869AB7E4E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624" y="2658518"/>
                <a:ext cx="2181683" cy="526554"/>
              </a:xfrm>
              <a:prstGeom prst="rect">
                <a:avLst/>
              </a:prstGeom>
              <a:blipFill>
                <a:blip r:embed="rId18"/>
                <a:stretch>
                  <a:fillRect r="-36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95B8432-966F-4BC8-AB27-43DEF821F79B}"/>
                  </a:ext>
                </a:extLst>
              </p:cNvPr>
              <p:cNvSpPr/>
              <p:nvPr/>
            </p:nvSpPr>
            <p:spPr>
              <a:xfrm>
                <a:off x="7865496" y="1088164"/>
                <a:ext cx="813941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GB" sz="2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25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95B8432-966F-4BC8-AB27-43DEF821F7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496" y="1088164"/>
                <a:ext cx="813941" cy="4770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AF54A31-229C-4323-9016-22138E274365}"/>
              </a:ext>
            </a:extLst>
          </p:cNvPr>
          <p:cNvSpPr/>
          <p:nvPr/>
        </p:nvSpPr>
        <p:spPr>
          <a:xfrm>
            <a:off x="7337476" y="1124004"/>
            <a:ext cx="520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00FF"/>
                </a:solidFill>
              </a:rPr>
              <a:t>Let</a:t>
            </a:r>
            <a:endParaRPr lang="en-GB" sz="2000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4EDACEB-73BD-4DF1-855F-CA5DD7BE33D6}"/>
              </a:ext>
            </a:extLst>
          </p:cNvPr>
          <p:cNvGrpSpPr/>
          <p:nvPr/>
        </p:nvGrpSpPr>
        <p:grpSpPr>
          <a:xfrm>
            <a:off x="9449515" y="1914391"/>
            <a:ext cx="1315155" cy="2804019"/>
            <a:chOff x="9326547" y="1889894"/>
            <a:chExt cx="1315155" cy="2804019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9457217-8B04-4680-B9B8-57A8C86C10F1}"/>
                </a:ext>
              </a:extLst>
            </p:cNvPr>
            <p:cNvCxnSpPr>
              <a:cxnSpLocks/>
            </p:cNvCxnSpPr>
            <p:nvPr/>
          </p:nvCxnSpPr>
          <p:spPr>
            <a:xfrm>
              <a:off x="9962617" y="2454603"/>
              <a:ext cx="34694" cy="223931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CD987F75-023F-44FD-8426-D39597458582}"/>
                </a:ext>
              </a:extLst>
            </p:cNvPr>
            <p:cNvSpPr txBox="1">
              <a:spLocks/>
            </p:cNvSpPr>
            <p:nvPr/>
          </p:nvSpPr>
          <p:spPr>
            <a:xfrm>
              <a:off x="9326547" y="1889894"/>
              <a:ext cx="1315155" cy="50502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300"/>
                </a:lnSpc>
                <a:buFont typeface="Arial" panose="020B0604020202020204" pitchFamily="34" charset="0"/>
                <a:buNone/>
              </a:pPr>
              <a:r>
                <a:rPr lang="en-GB" sz="1800" b="1" dirty="0">
                  <a:solidFill>
                    <a:srgbClr val="000000"/>
                  </a:solidFill>
                </a:rPr>
                <a:t>Mean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A78109-85BF-488B-81EC-F6C9060D1666}"/>
              </a:ext>
            </a:extLst>
          </p:cNvPr>
          <p:cNvGrpSpPr/>
          <p:nvPr/>
        </p:nvGrpSpPr>
        <p:grpSpPr>
          <a:xfrm>
            <a:off x="4961036" y="3071191"/>
            <a:ext cx="1160702" cy="758967"/>
            <a:chOff x="4961036" y="3071191"/>
            <a:chExt cx="1160702" cy="7589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3EB6B59-6485-4B22-BFFF-89D05145283A}"/>
                    </a:ext>
                  </a:extLst>
                </p:cNvPr>
                <p:cNvSpPr/>
                <p:nvPr/>
              </p:nvSpPr>
              <p:spPr>
                <a:xfrm>
                  <a:off x="4961036" y="3367339"/>
                  <a:ext cx="1160702" cy="46281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ts val="3300"/>
                    </a:lnSpc>
                  </a:pPr>
                  <a14:m>
                    <m:oMath xmlns:m="http://schemas.openxmlformats.org/officeDocument/2006/math">
                      <m:r>
                        <a:rPr lang="en-GB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GB" dirty="0">
                      <a:solidFill>
                        <a:srgbClr val="0000FF"/>
                      </a:solidFill>
                    </a:rPr>
                    <a:t>Mean</a:t>
                  </a: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3EB6B59-6485-4B22-BFFF-89D0514528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1036" y="3367339"/>
                  <a:ext cx="1160702" cy="462819"/>
                </a:xfrm>
                <a:prstGeom prst="rect">
                  <a:avLst/>
                </a:prstGeom>
                <a:blipFill>
                  <a:blip r:embed="rId20"/>
                  <a:stretch>
                    <a:fillRect r="-4211" b="-2105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47B5BE6-31AC-4FF6-A8D0-B2DB85E660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7676" y="3071191"/>
              <a:ext cx="49665" cy="387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6DCEB7-6FA5-431F-BA01-8FA4341FACB0}"/>
              </a:ext>
            </a:extLst>
          </p:cNvPr>
          <p:cNvGrpSpPr/>
          <p:nvPr/>
        </p:nvGrpSpPr>
        <p:grpSpPr>
          <a:xfrm>
            <a:off x="4944941" y="2700656"/>
            <a:ext cx="1573366" cy="1150170"/>
            <a:chOff x="4944941" y="2700656"/>
            <a:chExt cx="1573366" cy="1150170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CB7DD601-0E26-4F72-A7B2-4D19A17C5DFE}"/>
                </a:ext>
              </a:extLst>
            </p:cNvPr>
            <p:cNvGrpSpPr/>
            <p:nvPr/>
          </p:nvGrpSpPr>
          <p:grpSpPr>
            <a:xfrm>
              <a:off x="4944941" y="3119698"/>
              <a:ext cx="1568827" cy="731128"/>
              <a:chOff x="4942203" y="3097834"/>
              <a:chExt cx="1568827" cy="7311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4C5E06A0-67DC-482E-8DC1-E4DC8B1250AC}"/>
                      </a:ext>
                    </a:extLst>
                  </p:cNvPr>
                  <p:cNvSpPr/>
                  <p:nvPr/>
                </p:nvSpPr>
                <p:spPr>
                  <a:xfrm>
                    <a:off x="4942203" y="3366335"/>
                    <a:ext cx="1568827" cy="46262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ts val="3300"/>
                      </a:lnSpc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</m:oMath>
                    </a14:m>
                    <a:r>
                      <a:rPr lang="en-GB" dirty="0">
                        <a:solidFill>
                          <a:srgbClr val="0000FF"/>
                        </a:solidFill>
                      </a:rPr>
                      <a:t>Variance</a:t>
                    </a:r>
                  </a:p>
                </p:txBody>
              </p:sp>
            </mc:Choice>
            <mc:Fallback xmlns=""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4C5E06A0-67DC-482E-8DC1-E4DC8B1250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42203" y="3366335"/>
                    <a:ext cx="1568827" cy="462627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r="-3101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A6C124D5-95A2-4ED5-A769-6F832A48B8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57966" y="3097834"/>
                <a:ext cx="49665" cy="3874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2F54745-81C7-43AB-B52D-47272395B8AA}"/>
                </a:ext>
              </a:extLst>
            </p:cNvPr>
            <p:cNvSpPr/>
            <p:nvPr/>
          </p:nvSpPr>
          <p:spPr>
            <a:xfrm>
              <a:off x="5962137" y="2700656"/>
              <a:ext cx="556170" cy="462819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C78F39-A7C2-4F86-B68C-5E3B2E88C386}"/>
              </a:ext>
            </a:extLst>
          </p:cNvPr>
          <p:cNvGrpSpPr/>
          <p:nvPr/>
        </p:nvGrpSpPr>
        <p:grpSpPr>
          <a:xfrm>
            <a:off x="4942203" y="2722755"/>
            <a:ext cx="2467470" cy="1106399"/>
            <a:chOff x="4942203" y="2722755"/>
            <a:chExt cx="2467470" cy="110639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92B7238-DCC2-45F3-ADCA-A9F062DB930E}"/>
                </a:ext>
              </a:extLst>
            </p:cNvPr>
            <p:cNvGrpSpPr/>
            <p:nvPr/>
          </p:nvGrpSpPr>
          <p:grpSpPr>
            <a:xfrm>
              <a:off x="4942203" y="3097834"/>
              <a:ext cx="2467470" cy="731320"/>
              <a:chOff x="4942203" y="3097834"/>
              <a:chExt cx="2467470" cy="7313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16C82500-C19B-4052-8EDC-C4CE60A38D09}"/>
                      </a:ext>
                    </a:extLst>
                  </p:cNvPr>
                  <p:cNvSpPr/>
                  <p:nvPr/>
                </p:nvSpPr>
                <p:spPr>
                  <a:xfrm>
                    <a:off x="4942203" y="3366335"/>
                    <a:ext cx="2467470" cy="46281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ts val="3300"/>
                      </a:lnSpc>
                    </a:pP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</m:oMath>
                    </a14:m>
                    <a:r>
                      <a:rPr lang="en-GB" dirty="0">
                        <a:solidFill>
                          <a:srgbClr val="0000FF"/>
                        </a:solidFill>
                      </a:rPr>
                      <a:t>Standard Deviation</a:t>
                    </a:r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16C82500-C19B-4052-8EDC-C4CE60A38D0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42203" y="3366335"/>
                    <a:ext cx="2467470" cy="46281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r="-1980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9B06E1C8-AC1B-48D3-BE32-D91E45D658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57966" y="3097834"/>
                <a:ext cx="49665" cy="3874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8EF03B3-A25A-4813-AF09-322CECAE0D15}"/>
                </a:ext>
              </a:extLst>
            </p:cNvPr>
            <p:cNvSpPr/>
            <p:nvPr/>
          </p:nvSpPr>
          <p:spPr>
            <a:xfrm>
              <a:off x="5962135" y="2722755"/>
              <a:ext cx="398685" cy="462819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4" name="Text Placeholder 6">
            <a:extLst>
              <a:ext uri="{FF2B5EF4-FFF2-40B4-BE49-F238E27FC236}">
                <a16:creationId xmlns:a16="http://schemas.microsoft.com/office/drawing/2014/main" id="{1B7EEBCE-A456-44B7-BCA5-8252B90766FF}"/>
              </a:ext>
            </a:extLst>
          </p:cNvPr>
          <p:cNvSpPr txBox="1">
            <a:spLocks/>
          </p:cNvSpPr>
          <p:nvPr/>
        </p:nvSpPr>
        <p:spPr>
          <a:xfrm>
            <a:off x="347652" y="1157463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4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22C8794-3D34-4755-748D-5434E996B3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33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26"/>
    </mc:Choice>
    <mc:Fallback xmlns="">
      <p:transition spd="slow" advTm="31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9" grpId="0"/>
      <p:bldP spid="13" grpId="0"/>
      <p:bldP spid="1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0463" y="1392190"/>
                <a:ext cx="6421709" cy="404233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Normal distribution </a:t>
                </a:r>
                <a:r>
                  <a:rPr lang="en-GB" sz="2400" dirty="0">
                    <a:solidFill>
                      <a:srgbClr val="0000FF"/>
                    </a:solidFill>
                  </a:rPr>
                  <a:t>is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bell-shaped </a:t>
                </a:r>
                <a:r>
                  <a:rPr lang="en-GB" sz="2400" dirty="0">
                    <a:solidFill>
                      <a:srgbClr val="0000FF"/>
                    </a:solidFill>
                  </a:rPr>
                  <a:t>and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symmetric</a:t>
                </a:r>
                <a:r>
                  <a:rPr lang="en-GB" sz="2400" dirty="0">
                    <a:solidFill>
                      <a:srgbClr val="0000FF"/>
                    </a:solidFill>
                  </a:rPr>
                  <a:t> about mean.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Asymptotes</a:t>
                </a:r>
                <a:r>
                  <a:rPr lang="en-GB" sz="2400" dirty="0">
                    <a:solidFill>
                      <a:srgbClr val="0000FF"/>
                    </a:solidFill>
                  </a:rPr>
                  <a:t> at each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end</a:t>
                </a:r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Font typeface="Arial" panose="020B0604020202020204" pitchFamily="34" charset="0"/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Mean = Mode = Median</a:t>
                </a:r>
              </a:p>
              <a:p>
                <a:pPr marL="0" indent="0">
                  <a:lnSpc>
                    <a:spcPts val="3300"/>
                  </a:lnSpc>
                  <a:buFont typeface="Arial" panose="020B0604020202020204" pitchFamily="34" charset="0"/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Total area under curve </a:t>
                </a:r>
                <a14:m>
                  <m:oMath xmlns:m="http://schemas.openxmlformats.org/officeDocument/2006/math">
                    <m:r>
                      <a:rPr lang="en-GB" sz="24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Font typeface="Arial" panose="020B0604020202020204" pitchFamily="34" charset="0"/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Point of inflection at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Point of inflection at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24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Font typeface="Arial" panose="020B0604020202020204" pitchFamily="34" charset="0"/>
                  <a:buNone/>
                </a:pPr>
                <a:endParaRPr lang="en-GB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463" y="1392190"/>
                <a:ext cx="6421709" cy="4042339"/>
              </a:xfrm>
              <a:prstGeom prst="rect">
                <a:avLst/>
              </a:prstGeom>
              <a:blipFill>
                <a:blip r:embed="rId5"/>
                <a:stretch>
                  <a:fillRect l="-1423" t="-6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BA6C5E3-CFD8-4135-BB0D-7A5B5849CB56}"/>
              </a:ext>
            </a:extLst>
          </p:cNvPr>
          <p:cNvGrpSpPr/>
          <p:nvPr/>
        </p:nvGrpSpPr>
        <p:grpSpPr>
          <a:xfrm>
            <a:off x="7956231" y="1565218"/>
            <a:ext cx="4068904" cy="3743580"/>
            <a:chOff x="4175367" y="1684561"/>
            <a:chExt cx="4068904" cy="3743580"/>
          </a:xfrm>
        </p:grpSpPr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DA4F7F95-AC0D-4B94-951F-062DCDC4E65C}"/>
                </a:ext>
              </a:extLst>
            </p:cNvPr>
            <p:cNvGrpSpPr/>
            <p:nvPr/>
          </p:nvGrpSpPr>
          <p:grpSpPr>
            <a:xfrm>
              <a:off x="4175367" y="1684561"/>
              <a:ext cx="4068904" cy="3743580"/>
              <a:chOff x="1680128" y="1515381"/>
              <a:chExt cx="4068904" cy="3743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B66419C6-CA1C-4A23-8FF9-D4EEB24347CE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B66419C6-CA1C-4A23-8FF9-D4EEB24347C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42E4B03B-4AA7-4A43-B921-317F7E24323A}"/>
                  </a:ext>
                </a:extLst>
              </p:cNvPr>
              <p:cNvGrpSpPr/>
              <p:nvPr/>
            </p:nvGrpSpPr>
            <p:grpSpPr>
              <a:xfrm>
                <a:off x="1680128" y="1515381"/>
                <a:ext cx="3928855" cy="3743580"/>
                <a:chOff x="1680128" y="1515381"/>
                <a:chExt cx="3928855" cy="3743580"/>
              </a:xfrm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B7C62E73-1D70-4961-B04E-C6800B0D7B8F}"/>
                    </a:ext>
                  </a:extLst>
                </p:cNvPr>
                <p:cNvSpPr/>
                <p:nvPr/>
              </p:nvSpPr>
              <p:spPr>
                <a:xfrm>
                  <a:off x="3232633" y="4935796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F4E2625C-41B4-4924-8A58-445CD8EE867C}"/>
                    </a:ext>
                  </a:extLst>
                </p:cNvPr>
                <p:cNvSpPr/>
                <p:nvPr/>
              </p:nvSpPr>
              <p:spPr>
                <a:xfrm rot="16200000">
                  <a:off x="1000102" y="3255605"/>
                  <a:ext cx="168321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Probability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E03D1F1F-56CF-4936-A6DB-84F13A8EB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E03D1F1F-56CF-4936-A6DB-84F13A8EBD4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C232497C-03D2-458E-AF37-7CE519E3290A}"/>
                    </a:ext>
                  </a:extLst>
                </p:cNvPr>
                <p:cNvGrpSpPr/>
                <p:nvPr/>
              </p:nvGrpSpPr>
              <p:grpSpPr>
                <a:xfrm>
                  <a:off x="2055078" y="1802896"/>
                  <a:ext cx="3553905" cy="3066690"/>
                  <a:chOff x="2055078" y="1802896"/>
                  <a:chExt cx="3553905" cy="3066690"/>
                </a:xfrm>
              </p:grpSpPr>
              <p:grpSp>
                <p:nvGrpSpPr>
                  <p:cNvPr id="231" name="Group 230">
                    <a:extLst>
                      <a:ext uri="{FF2B5EF4-FFF2-40B4-BE49-F238E27FC236}">
                        <a16:creationId xmlns:a16="http://schemas.microsoft.com/office/drawing/2014/main" id="{33635912-A516-4856-929A-5355F24A1C62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66690"/>
                    <a:chOff x="2055078" y="1802896"/>
                    <a:chExt cx="3553905" cy="3066690"/>
                  </a:xfrm>
                </p:grpSpPr>
                <p:grpSp>
                  <p:nvGrpSpPr>
                    <p:cNvPr id="233" name="Group 232">
                      <a:extLst>
                        <a:ext uri="{FF2B5EF4-FFF2-40B4-BE49-F238E27FC236}">
                          <a16:creationId xmlns:a16="http://schemas.microsoft.com/office/drawing/2014/main" id="{11C2FBCE-6A02-4EE3-8264-FE7BE8CC4B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5078" y="1802896"/>
                      <a:ext cx="3553905" cy="3066690"/>
                      <a:chOff x="2007909" y="1253765"/>
                      <a:chExt cx="3553905" cy="3066690"/>
                    </a:xfrm>
                  </p:grpSpPr>
                  <p:grpSp>
                    <p:nvGrpSpPr>
                      <p:cNvPr id="236" name="Group 235">
                        <a:extLst>
                          <a:ext uri="{FF2B5EF4-FFF2-40B4-BE49-F238E27FC236}">
                            <a16:creationId xmlns:a16="http://schemas.microsoft.com/office/drawing/2014/main" id="{EF58CB76-9E59-4524-915B-609AF4ED8E1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476" name="Group 475">
                          <a:extLst>
                            <a:ext uri="{FF2B5EF4-FFF2-40B4-BE49-F238E27FC236}">
                              <a16:creationId xmlns:a16="http://schemas.microsoft.com/office/drawing/2014/main" id="{D68B2874-D4E5-4993-8C6A-7596F710F43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494" name="Straight Arrow Connector 493">
                            <a:extLst>
                              <a:ext uri="{FF2B5EF4-FFF2-40B4-BE49-F238E27FC236}">
                                <a16:creationId xmlns:a16="http://schemas.microsoft.com/office/drawing/2014/main" id="{6329AED9-2AFE-482D-A9D3-4A7B11C9278F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495" name="Group 494">
                            <a:extLst>
                              <a:ext uri="{FF2B5EF4-FFF2-40B4-BE49-F238E27FC236}">
                                <a16:creationId xmlns:a16="http://schemas.microsoft.com/office/drawing/2014/main" id="{FB3D9821-4413-4A03-82F6-EE5167811F3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496" name="Group 495">
                              <a:extLst>
                                <a:ext uri="{FF2B5EF4-FFF2-40B4-BE49-F238E27FC236}">
                                  <a16:creationId xmlns:a16="http://schemas.microsoft.com/office/drawing/2014/main" id="{E9887517-B8B6-44AE-BE37-9AEA852ABDC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501" name="TextBox 500">
                                    <a:extLst>
                                      <a:ext uri="{FF2B5EF4-FFF2-40B4-BE49-F238E27FC236}">
                                        <a16:creationId xmlns:a16="http://schemas.microsoft.com/office/drawing/2014/main" id="{00A8F9E5-88DC-4D10-B734-5A13A056B241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501" name="TextBox 500">
                                    <a:extLst>
                                      <a:ext uri="{FF2B5EF4-FFF2-40B4-BE49-F238E27FC236}">
                                        <a16:creationId xmlns:a16="http://schemas.microsoft.com/office/drawing/2014/main" id="{00A8F9E5-88DC-4D10-B734-5A13A056B241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8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502" name="TextBox 501">
                                    <a:extLst>
                                      <a:ext uri="{FF2B5EF4-FFF2-40B4-BE49-F238E27FC236}">
                                        <a16:creationId xmlns:a16="http://schemas.microsoft.com/office/drawing/2014/main" id="{40230753-10E3-4E0C-897B-02A766D2C5F5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502" name="TextBox 501">
                                    <a:extLst>
                                      <a:ext uri="{FF2B5EF4-FFF2-40B4-BE49-F238E27FC236}">
                                        <a16:creationId xmlns:a16="http://schemas.microsoft.com/office/drawing/2014/main" id="{40230753-10E3-4E0C-897B-02A766D2C5F5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9"/>
                                    <a:stretch>
                                      <a:fillRect l="-11538" r="-11538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503" name="TextBox 502">
                                    <a:extLst>
                                      <a:ext uri="{FF2B5EF4-FFF2-40B4-BE49-F238E27FC236}">
                                        <a16:creationId xmlns:a16="http://schemas.microsoft.com/office/drawing/2014/main" id="{A8BB908E-C683-4A9D-9577-04629E4E734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503" name="TextBox 502">
                                    <a:extLst>
                                      <a:ext uri="{FF2B5EF4-FFF2-40B4-BE49-F238E27FC236}">
                                        <a16:creationId xmlns:a16="http://schemas.microsoft.com/office/drawing/2014/main" id="{A8BB908E-C683-4A9D-9577-04629E4E734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504" name="TextBox 503">
                                    <a:extLst>
                                      <a:ext uri="{FF2B5EF4-FFF2-40B4-BE49-F238E27FC236}">
                                        <a16:creationId xmlns:a16="http://schemas.microsoft.com/office/drawing/2014/main" id="{124813AC-44D5-4100-99B6-3BADC7061803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504" name="TextBox 503">
                                    <a:extLst>
                                      <a:ext uri="{FF2B5EF4-FFF2-40B4-BE49-F238E27FC236}">
                                        <a16:creationId xmlns:a16="http://schemas.microsoft.com/office/drawing/2014/main" id="{124813AC-44D5-4100-99B6-3BADC7061803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497" name="Group 496">
                              <a:extLst>
                                <a:ext uri="{FF2B5EF4-FFF2-40B4-BE49-F238E27FC236}">
                                  <a16:creationId xmlns:a16="http://schemas.microsoft.com/office/drawing/2014/main" id="{DE489029-CCDB-4126-AEB5-C6526F3C9A2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98" name="TextBox 497">
                                    <a:extLst>
                                      <a:ext uri="{FF2B5EF4-FFF2-40B4-BE49-F238E27FC236}">
                                        <a16:creationId xmlns:a16="http://schemas.microsoft.com/office/drawing/2014/main" id="{1E4AEADD-A10C-4F33-81D6-BA374CB4173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98" name="TextBox 497">
                                    <a:extLst>
                                      <a:ext uri="{FF2B5EF4-FFF2-40B4-BE49-F238E27FC236}">
                                        <a16:creationId xmlns:a16="http://schemas.microsoft.com/office/drawing/2014/main" id="{1E4AEADD-A10C-4F33-81D6-BA374CB4173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 l="-11321" r="-9434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99" name="TextBox 498">
                                    <a:extLst>
                                      <a:ext uri="{FF2B5EF4-FFF2-40B4-BE49-F238E27FC236}">
                                        <a16:creationId xmlns:a16="http://schemas.microsoft.com/office/drawing/2014/main" id="{ED283664-9643-4821-8002-80354130A893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99" name="TextBox 498">
                                    <a:extLst>
                                      <a:ext uri="{FF2B5EF4-FFF2-40B4-BE49-F238E27FC236}">
                                        <a16:creationId xmlns:a16="http://schemas.microsoft.com/office/drawing/2014/main" id="{ED283664-9643-4821-8002-80354130A893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500" name="TextBox 499">
                                    <a:extLst>
                                      <a:ext uri="{FF2B5EF4-FFF2-40B4-BE49-F238E27FC236}">
                                        <a16:creationId xmlns:a16="http://schemas.microsoft.com/office/drawing/2014/main" id="{80545B5A-BE07-4872-9E87-722BAB093A42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500" name="TextBox 499">
                                    <a:extLst>
                                      <a:ext uri="{FF2B5EF4-FFF2-40B4-BE49-F238E27FC236}">
                                        <a16:creationId xmlns:a16="http://schemas.microsoft.com/office/drawing/2014/main" id="{80545B5A-BE07-4872-9E87-722BAB093A42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477" name="Group 476">
                          <a:extLst>
                            <a:ext uri="{FF2B5EF4-FFF2-40B4-BE49-F238E27FC236}">
                              <a16:creationId xmlns:a16="http://schemas.microsoft.com/office/drawing/2014/main" id="{1A6893CF-C99E-4838-99C4-8F062F6809F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478" name="Group 477">
                            <a:extLst>
                              <a:ext uri="{FF2B5EF4-FFF2-40B4-BE49-F238E27FC236}">
                                <a16:creationId xmlns:a16="http://schemas.microsoft.com/office/drawing/2014/main" id="{78AD752A-1CF8-4E41-8238-6BF16C7CE45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486" name="Group 485">
                              <a:extLst>
                                <a:ext uri="{FF2B5EF4-FFF2-40B4-BE49-F238E27FC236}">
                                  <a16:creationId xmlns:a16="http://schemas.microsoft.com/office/drawing/2014/main" id="{E3369382-52C1-4844-A20A-6A5398EC4BE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490" name="Group 489">
                                <a:extLst>
                                  <a:ext uri="{FF2B5EF4-FFF2-40B4-BE49-F238E27FC236}">
                                    <a16:creationId xmlns:a16="http://schemas.microsoft.com/office/drawing/2014/main" id="{D31A3E76-E76D-406D-8E73-97F3993ADF79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492" name="Straight Connector 491">
                                  <a:extLst>
                                    <a:ext uri="{FF2B5EF4-FFF2-40B4-BE49-F238E27FC236}">
                                      <a16:creationId xmlns:a16="http://schemas.microsoft.com/office/drawing/2014/main" id="{902B5202-573C-423E-83F1-0344DF5EEEE7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493" name="Straight Connector 492">
                                  <a:extLst>
                                    <a:ext uri="{FF2B5EF4-FFF2-40B4-BE49-F238E27FC236}">
                                      <a16:creationId xmlns:a16="http://schemas.microsoft.com/office/drawing/2014/main" id="{DF898A5E-D734-4BA8-B44A-05D778AD3573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491" name="Straight Connector 490">
                                <a:extLst>
                                  <a:ext uri="{FF2B5EF4-FFF2-40B4-BE49-F238E27FC236}">
                                    <a16:creationId xmlns:a16="http://schemas.microsoft.com/office/drawing/2014/main" id="{3A4481D0-A8DA-4E44-B1A6-20C6369165C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487" name="Group 486">
                              <a:extLst>
                                <a:ext uri="{FF2B5EF4-FFF2-40B4-BE49-F238E27FC236}">
                                  <a16:creationId xmlns:a16="http://schemas.microsoft.com/office/drawing/2014/main" id="{E41EC605-1F3E-4109-B838-DD53B98E74D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488" name="Straight Connector 487">
                                <a:extLst>
                                  <a:ext uri="{FF2B5EF4-FFF2-40B4-BE49-F238E27FC236}">
                                    <a16:creationId xmlns:a16="http://schemas.microsoft.com/office/drawing/2014/main" id="{0674EE78-A0DB-484D-9B59-5E4A1EE2911A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89" name="Straight Connector 488">
                                <a:extLst>
                                  <a:ext uri="{FF2B5EF4-FFF2-40B4-BE49-F238E27FC236}">
                                    <a16:creationId xmlns:a16="http://schemas.microsoft.com/office/drawing/2014/main" id="{7FEEA001-E4F5-49E9-A33F-75EC7476F1E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479" name="Group 478">
                            <a:extLst>
                              <a:ext uri="{FF2B5EF4-FFF2-40B4-BE49-F238E27FC236}">
                                <a16:creationId xmlns:a16="http://schemas.microsoft.com/office/drawing/2014/main" id="{6FF852B6-45E5-4674-A00B-D36B44419F7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480" name="Group 479">
                              <a:extLst>
                                <a:ext uri="{FF2B5EF4-FFF2-40B4-BE49-F238E27FC236}">
                                  <a16:creationId xmlns:a16="http://schemas.microsoft.com/office/drawing/2014/main" id="{83CCFA55-3A31-4F89-9CB6-16D9135BF8A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484" name="Straight Connector 483">
                                <a:extLst>
                                  <a:ext uri="{FF2B5EF4-FFF2-40B4-BE49-F238E27FC236}">
                                    <a16:creationId xmlns:a16="http://schemas.microsoft.com/office/drawing/2014/main" id="{FAD4C56B-E7DB-4E1F-91D7-A56FB4CA10D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85" name="Straight Connector 484">
                                <a:extLst>
                                  <a:ext uri="{FF2B5EF4-FFF2-40B4-BE49-F238E27FC236}">
                                    <a16:creationId xmlns:a16="http://schemas.microsoft.com/office/drawing/2014/main" id="{02E0B979-E88B-4F2E-9B3C-DA24FE01DF7D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481" name="Group 480">
                              <a:extLst>
                                <a:ext uri="{FF2B5EF4-FFF2-40B4-BE49-F238E27FC236}">
                                  <a16:creationId xmlns:a16="http://schemas.microsoft.com/office/drawing/2014/main" id="{909C5030-E7AE-4935-B0CA-D79B7FD9B96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482" name="Straight Connector 481">
                                <a:extLst>
                                  <a:ext uri="{FF2B5EF4-FFF2-40B4-BE49-F238E27FC236}">
                                    <a16:creationId xmlns:a16="http://schemas.microsoft.com/office/drawing/2014/main" id="{A0063ADE-638A-40E4-A19A-1618EB1A51AA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83" name="Straight Connector 482">
                                <a:extLst>
                                  <a:ext uri="{FF2B5EF4-FFF2-40B4-BE49-F238E27FC236}">
                                    <a16:creationId xmlns:a16="http://schemas.microsoft.com/office/drawing/2014/main" id="{B52276CA-82CA-45E8-B08B-7A31FEB4632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  <p:cxnSp>
                    <p:nvCxnSpPr>
                      <p:cNvPr id="319" name="Straight Arrow Connector 318">
                        <a:extLst>
                          <a:ext uri="{FF2B5EF4-FFF2-40B4-BE49-F238E27FC236}">
                            <a16:creationId xmlns:a16="http://schemas.microsoft.com/office/drawing/2014/main" id="{AF8AFFBD-445E-4755-A2BA-0A0BE9B60D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34" name="Straight Connector 233">
                      <a:extLst>
                        <a:ext uri="{FF2B5EF4-FFF2-40B4-BE49-F238E27FC236}">
                          <a16:creationId xmlns:a16="http://schemas.microsoft.com/office/drawing/2014/main" id="{5FB4D1F4-09CE-4867-B18C-7D5CB0A2CC4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35" name="TextBox 234">
                          <a:extLst>
                            <a:ext uri="{FF2B5EF4-FFF2-40B4-BE49-F238E27FC236}">
                              <a16:creationId xmlns:a16="http://schemas.microsoft.com/office/drawing/2014/main" id="{B93CE87F-507B-492E-94B6-27B6BBC4C1E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150</m:t>
                                </m:r>
                              </m:oMath>
                            </m:oMathPara>
                          </a14:m>
                          <a:endParaRPr lang="en-GB" sz="13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35" name="TextBox 234">
                          <a:extLst>
                            <a:ext uri="{FF2B5EF4-FFF2-40B4-BE49-F238E27FC236}">
                              <a16:creationId xmlns:a16="http://schemas.microsoft.com/office/drawing/2014/main" id="{B93CE87F-507B-492E-94B6-27B6BBC4C1E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blipFill>
                          <a:blip r:embed="rId15"/>
                          <a:stretch>
                            <a:fillRect l="-11321" r="-11321" b="-909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2" name="TextBox 231">
                        <a:extLst>
                          <a:ext uri="{FF2B5EF4-FFF2-40B4-BE49-F238E27FC236}">
                            <a16:creationId xmlns:a16="http://schemas.microsoft.com/office/drawing/2014/main" id="{C1D2AFEF-C74B-43C9-A7A5-598F5446BCE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230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2" name="TextBox 231">
                        <a:extLst>
                          <a:ext uri="{FF2B5EF4-FFF2-40B4-BE49-F238E27FC236}">
                            <a16:creationId xmlns:a16="http://schemas.microsoft.com/office/drawing/2014/main" id="{C1D2AFEF-C74B-43C9-A7A5-598F5446BCE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 l="-11538" r="-11538" b="-606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  <p:pic>
          <p:nvPicPr>
            <p:cNvPr id="537" name="Picture 536">
              <a:extLst>
                <a:ext uri="{FF2B5EF4-FFF2-40B4-BE49-F238E27FC236}">
                  <a16:creationId xmlns:a16="http://schemas.microsoft.com/office/drawing/2014/main" id="{DE7D069F-CDF6-4E78-999A-91B24CE69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7292"/>
            <a:stretch/>
          </p:blipFill>
          <p:spPr>
            <a:xfrm>
              <a:off x="4914180" y="2252151"/>
              <a:ext cx="2602496" cy="252111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C6D46CBC-81CB-4DCF-B0B4-BD644DADB2E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91"/>
                    </a14:imgEffect>
                    <a14:imgEffect>
                      <a14:saturation sat="225000"/>
                    </a14:imgEffect>
                  </a14:imgLayer>
                </a14:imgProps>
              </a:ext>
            </a:extLst>
          </a:blip>
          <a:srcRect b="7292"/>
          <a:stretch/>
        </p:blipFill>
        <p:spPr>
          <a:xfrm>
            <a:off x="8685154" y="2122984"/>
            <a:ext cx="2602496" cy="252111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8732F62-39D4-4CFD-A9E2-FEBE7E412450}"/>
              </a:ext>
            </a:extLst>
          </p:cNvPr>
          <p:cNvGrpSpPr/>
          <p:nvPr/>
        </p:nvGrpSpPr>
        <p:grpSpPr>
          <a:xfrm>
            <a:off x="7871252" y="1779838"/>
            <a:ext cx="4546348" cy="2914075"/>
            <a:chOff x="7871252" y="1779838"/>
            <a:chExt cx="4546348" cy="291407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B6E11A4-F0FE-4596-9006-AEF297E05DE2}"/>
                </a:ext>
              </a:extLst>
            </p:cNvPr>
            <p:cNvCxnSpPr>
              <a:cxnSpLocks/>
            </p:cNvCxnSpPr>
            <p:nvPr/>
          </p:nvCxnSpPr>
          <p:spPr>
            <a:xfrm>
              <a:off x="9962617" y="2454603"/>
              <a:ext cx="34694" cy="223931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E04924E-70F8-4483-A2C1-B80B15B2C0F5}"/>
                </a:ext>
              </a:extLst>
            </p:cNvPr>
            <p:cNvSpPr txBox="1">
              <a:spLocks/>
            </p:cNvSpPr>
            <p:nvPr/>
          </p:nvSpPr>
          <p:spPr>
            <a:xfrm>
              <a:off x="7871252" y="1779838"/>
              <a:ext cx="4546348" cy="50502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300"/>
                </a:lnSpc>
                <a:buFont typeface="Arial" panose="020B0604020202020204" pitchFamily="34" charset="0"/>
                <a:buNone/>
              </a:pPr>
              <a:r>
                <a:rPr lang="en-GB" sz="1800" b="1" dirty="0">
                  <a:solidFill>
                    <a:srgbClr val="000000"/>
                  </a:solidFill>
                </a:rPr>
                <a:t>Mean = Mode = Median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F4B342-9704-449A-AC8C-0E87477D5D86}"/>
              </a:ext>
            </a:extLst>
          </p:cNvPr>
          <p:cNvGrpSpPr/>
          <p:nvPr/>
        </p:nvGrpSpPr>
        <p:grpSpPr>
          <a:xfrm>
            <a:off x="8698521" y="2332696"/>
            <a:ext cx="2534695" cy="2371959"/>
            <a:chOff x="8698521" y="2332696"/>
            <a:chExt cx="2534695" cy="237195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5D8B6F-00AF-4711-9124-BEA104F7A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698521" y="2332696"/>
              <a:ext cx="2534695" cy="23719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68EA0E8-A97B-4806-80CE-6D88B0306DE0}"/>
                    </a:ext>
                  </a:extLst>
                </p:cNvPr>
                <p:cNvSpPr/>
                <p:nvPr/>
              </p:nvSpPr>
              <p:spPr>
                <a:xfrm>
                  <a:off x="9420603" y="3699254"/>
                  <a:ext cx="104868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dirty="0">
                      <a:solidFill>
                        <a:srgbClr val="000000"/>
                      </a:solidFill>
                    </a:rPr>
                    <a:t>Area </a:t>
                  </a:r>
                  <a14:m>
                    <m:oMath xmlns:m="http://schemas.openxmlformats.org/officeDocument/2006/math">
                      <m:r>
                        <a:rPr lang="en-GB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endParaRPr lang="en-GB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68EA0E8-A97B-4806-80CE-6D88B0306D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0603" y="3699254"/>
                  <a:ext cx="1048685" cy="369332"/>
                </a:xfrm>
                <a:prstGeom prst="rect">
                  <a:avLst/>
                </a:prstGeom>
                <a:blipFill>
                  <a:blip r:embed="rId21"/>
                  <a:stretch>
                    <a:fillRect l="-4651" t="-10000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C56D8D7-D670-4D0D-8F30-C18195774690}"/>
              </a:ext>
            </a:extLst>
          </p:cNvPr>
          <p:cNvGrpSpPr/>
          <p:nvPr/>
        </p:nvGrpSpPr>
        <p:grpSpPr>
          <a:xfrm>
            <a:off x="9487202" y="2832479"/>
            <a:ext cx="2879873" cy="1821448"/>
            <a:chOff x="9041698" y="1680825"/>
            <a:chExt cx="2879873" cy="1821448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86FFB14-5E1F-40CC-8D30-8292CB278A87}"/>
                </a:ext>
              </a:extLst>
            </p:cNvPr>
            <p:cNvCxnSpPr>
              <a:cxnSpLocks/>
            </p:cNvCxnSpPr>
            <p:nvPr/>
          </p:nvCxnSpPr>
          <p:spPr>
            <a:xfrm>
              <a:off x="9889795" y="1946906"/>
              <a:ext cx="94233" cy="1555367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Content Placeholder 2">
                  <a:extLst>
                    <a:ext uri="{FF2B5EF4-FFF2-40B4-BE49-F238E27FC236}">
                      <a16:creationId xmlns:a16="http://schemas.microsoft.com/office/drawing/2014/main" id="{BF3C4D4A-AF51-4AC1-9991-BA23CB02CF2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41698" y="1680825"/>
                  <a:ext cx="2879873" cy="505021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ts val="3300"/>
                    </a:lnSpc>
                    <a:buFont typeface="Arial" panose="020B0604020202020204" pitchFamily="34" charset="0"/>
                    <a:buNone/>
                  </a:pPr>
                  <a:r>
                    <a:rPr lang="en-GB" sz="1500" b="1" dirty="0">
                      <a:solidFill>
                        <a:srgbClr val="000000"/>
                      </a:solidFill>
                    </a:rPr>
                    <a:t>Point of inflection </a:t>
                  </a:r>
                  <a14:m>
                    <m:oMath xmlns:m="http://schemas.openxmlformats.org/officeDocument/2006/math">
                      <m:r>
                        <a:rPr lang="en-GB" sz="15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5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GB" sz="15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15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</m:oMath>
                  </a14:m>
                  <a:endParaRPr lang="en-GB" sz="1500" b="1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Content Placeholder 2">
                  <a:extLst>
                    <a:ext uri="{FF2B5EF4-FFF2-40B4-BE49-F238E27FC236}">
                      <a16:creationId xmlns:a16="http://schemas.microsoft.com/office/drawing/2014/main" id="{BF3C4D4A-AF51-4AC1-9991-BA23CB02CF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1698" y="1680825"/>
                  <a:ext cx="2879873" cy="505021"/>
                </a:xfrm>
                <a:prstGeom prst="rect">
                  <a:avLst/>
                </a:prstGeom>
                <a:blipFill>
                  <a:blip r:embed="rId22"/>
                  <a:stretch>
                    <a:fillRect b="-365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1DBB94F2-A92D-4F50-B669-BE571B89D4D8}"/>
              </a:ext>
            </a:extLst>
          </p:cNvPr>
          <p:cNvCxnSpPr>
            <a:cxnSpLocks/>
          </p:cNvCxnSpPr>
          <p:nvPr/>
        </p:nvCxnSpPr>
        <p:spPr>
          <a:xfrm>
            <a:off x="8435425" y="4664914"/>
            <a:ext cx="3418001" cy="953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B0B078-DAB9-4BDC-8CA4-747A6300694A}"/>
              </a:ext>
            </a:extLst>
          </p:cNvPr>
          <p:cNvGrpSpPr/>
          <p:nvPr/>
        </p:nvGrpSpPr>
        <p:grpSpPr>
          <a:xfrm>
            <a:off x="8329949" y="1830123"/>
            <a:ext cx="3553905" cy="2936093"/>
            <a:chOff x="8329949" y="1830123"/>
            <a:chExt cx="3553905" cy="2936093"/>
          </a:xfrm>
        </p:grpSpPr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953B777B-085C-4C72-BFD9-FAB21691EC66}"/>
                </a:ext>
              </a:extLst>
            </p:cNvPr>
            <p:cNvCxnSpPr/>
            <p:nvPr/>
          </p:nvCxnSpPr>
          <p:spPr>
            <a:xfrm>
              <a:off x="8329949" y="4674853"/>
              <a:ext cx="355390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50A03847-C378-4829-B7A3-BE1C397DF1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06369" y="1830123"/>
              <a:ext cx="3926" cy="29360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22CA4E33-BCDD-46C2-9167-0CC9E38AB58E}"/>
              </a:ext>
            </a:extLst>
          </p:cNvPr>
          <p:cNvSpPr/>
          <p:nvPr/>
        </p:nvSpPr>
        <p:spPr>
          <a:xfrm>
            <a:off x="7900853" y="2641567"/>
            <a:ext cx="388434" cy="17641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F634096-35DD-4162-B091-72A84E6552D4}"/>
              </a:ext>
            </a:extLst>
          </p:cNvPr>
          <p:cNvGrpSpPr/>
          <p:nvPr/>
        </p:nvGrpSpPr>
        <p:grpSpPr>
          <a:xfrm>
            <a:off x="7256846" y="2816707"/>
            <a:ext cx="2879873" cy="1827281"/>
            <a:chOff x="7695174" y="1671485"/>
            <a:chExt cx="2879873" cy="1827281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AB0250B-2003-4DF9-8DF5-200E356FE4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97948" y="2125640"/>
              <a:ext cx="34569" cy="1373126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Content Placeholder 2">
                  <a:extLst>
                    <a:ext uri="{FF2B5EF4-FFF2-40B4-BE49-F238E27FC236}">
                      <a16:creationId xmlns:a16="http://schemas.microsoft.com/office/drawing/2014/main" id="{9C4C7823-E0C6-43B4-9BF0-F476B43541A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95174" y="1671485"/>
                  <a:ext cx="2879873" cy="505021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ts val="3300"/>
                    </a:lnSpc>
                    <a:buFont typeface="Arial" panose="020B0604020202020204" pitchFamily="34" charset="0"/>
                    <a:buNone/>
                  </a:pPr>
                  <a:r>
                    <a:rPr lang="en-GB" sz="1500" b="1" dirty="0">
                      <a:solidFill>
                        <a:srgbClr val="000000"/>
                      </a:solidFill>
                    </a:rPr>
                    <a:t>Point of inflection </a:t>
                  </a:r>
                  <a14:m>
                    <m:oMath xmlns:m="http://schemas.openxmlformats.org/officeDocument/2006/math">
                      <m:r>
                        <a:rPr lang="en-GB" sz="15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5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GB" sz="15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15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</m:oMath>
                  </a14:m>
                  <a:endParaRPr lang="en-GB" sz="1500" b="1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Content Placeholder 2">
                  <a:extLst>
                    <a:ext uri="{FF2B5EF4-FFF2-40B4-BE49-F238E27FC236}">
                      <a16:creationId xmlns:a16="http://schemas.microsoft.com/office/drawing/2014/main" id="{9C4C7823-E0C6-43B4-9BF0-F476B43541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5174" y="1671485"/>
                  <a:ext cx="2879873" cy="505021"/>
                </a:xfrm>
                <a:prstGeom prst="rect">
                  <a:avLst/>
                </a:prstGeom>
                <a:blipFill>
                  <a:blip r:embed="rId23"/>
                  <a:stretch>
                    <a:fillRect b="-36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9C3D22B0-5B75-BC5B-E123-17B6E79D91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55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7"/>
    </mc:Choice>
    <mc:Fallback xmlns="">
      <p:transition spd="slow" advTm="33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E2259B3B-B540-4B93-AA58-A28108778139}"/>
              </a:ext>
            </a:extLst>
          </p:cNvPr>
          <p:cNvGrpSpPr/>
          <p:nvPr/>
        </p:nvGrpSpPr>
        <p:grpSpPr>
          <a:xfrm>
            <a:off x="7956231" y="1565218"/>
            <a:ext cx="4068904" cy="3743580"/>
            <a:chOff x="4175367" y="1684561"/>
            <a:chExt cx="4068904" cy="3743580"/>
          </a:xfrm>
        </p:grpSpPr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6E3FF52E-17FD-4553-BDEF-A80CDF48027A}"/>
                </a:ext>
              </a:extLst>
            </p:cNvPr>
            <p:cNvGrpSpPr/>
            <p:nvPr/>
          </p:nvGrpSpPr>
          <p:grpSpPr>
            <a:xfrm>
              <a:off x="4175367" y="1684561"/>
              <a:ext cx="4068904" cy="3743580"/>
              <a:chOff x="1680128" y="1515381"/>
              <a:chExt cx="4068904" cy="3743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15A0A2ED-8FCA-45DE-863D-F1269B8CB298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15A0A2ED-8FCA-45DE-863D-F1269B8CB29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F4C6597F-4AF3-40AE-9122-7C6C155AC8FD}"/>
                  </a:ext>
                </a:extLst>
              </p:cNvPr>
              <p:cNvGrpSpPr/>
              <p:nvPr/>
            </p:nvGrpSpPr>
            <p:grpSpPr>
              <a:xfrm>
                <a:off x="1680128" y="1515381"/>
                <a:ext cx="3928855" cy="3743580"/>
                <a:chOff x="1680128" y="1515381"/>
                <a:chExt cx="3928855" cy="3743580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4D502E7F-84D7-4203-981F-387E63E994AF}"/>
                    </a:ext>
                  </a:extLst>
                </p:cNvPr>
                <p:cNvSpPr/>
                <p:nvPr/>
              </p:nvSpPr>
              <p:spPr>
                <a:xfrm>
                  <a:off x="3232633" y="4935796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A0A61383-9FC2-4588-95BD-D927C5449912}"/>
                    </a:ext>
                  </a:extLst>
                </p:cNvPr>
                <p:cNvSpPr/>
                <p:nvPr/>
              </p:nvSpPr>
              <p:spPr>
                <a:xfrm rot="16200000">
                  <a:off x="1000102" y="3255605"/>
                  <a:ext cx="168321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Probability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F7A2036F-F997-42F6-9F04-511156870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F7A2036F-F997-42F6-9F04-5111568700C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9FE056C5-62AB-4C4A-9464-634472673C26}"/>
                    </a:ext>
                  </a:extLst>
                </p:cNvPr>
                <p:cNvGrpSpPr/>
                <p:nvPr/>
              </p:nvGrpSpPr>
              <p:grpSpPr>
                <a:xfrm>
                  <a:off x="2055078" y="1802896"/>
                  <a:ext cx="3553905" cy="3066690"/>
                  <a:chOff x="2055078" y="1802896"/>
                  <a:chExt cx="3553905" cy="3066690"/>
                </a:xfrm>
              </p:grpSpPr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FC4B0849-CC46-46EC-84E4-CC6A4E3051E5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66690"/>
                    <a:chOff x="2055078" y="1802896"/>
                    <a:chExt cx="3553905" cy="3066690"/>
                  </a:xfrm>
                </p:grpSpPr>
                <p:grpSp>
                  <p:nvGrpSpPr>
                    <p:cNvPr id="273" name="Group 272">
                      <a:extLst>
                        <a:ext uri="{FF2B5EF4-FFF2-40B4-BE49-F238E27FC236}">
                          <a16:creationId xmlns:a16="http://schemas.microsoft.com/office/drawing/2014/main" id="{7597CD03-EA53-43AB-8809-C9485D3757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5078" y="1802896"/>
                      <a:ext cx="3553905" cy="3066690"/>
                      <a:chOff x="2007909" y="1253765"/>
                      <a:chExt cx="3553905" cy="3066690"/>
                    </a:xfrm>
                  </p:grpSpPr>
                  <p:grpSp>
                    <p:nvGrpSpPr>
                      <p:cNvPr id="276" name="Group 275">
                        <a:extLst>
                          <a:ext uri="{FF2B5EF4-FFF2-40B4-BE49-F238E27FC236}">
                            <a16:creationId xmlns:a16="http://schemas.microsoft.com/office/drawing/2014/main" id="{126A42BC-910B-4DB9-B97E-BA0EEF57EA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278" name="Group 277">
                          <a:extLst>
                            <a:ext uri="{FF2B5EF4-FFF2-40B4-BE49-F238E27FC236}">
                              <a16:creationId xmlns:a16="http://schemas.microsoft.com/office/drawing/2014/main" id="{74542DF9-284C-457B-B162-A05977649C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296" name="Straight Arrow Connector 295">
                            <a:extLst>
                              <a:ext uri="{FF2B5EF4-FFF2-40B4-BE49-F238E27FC236}">
                                <a16:creationId xmlns:a16="http://schemas.microsoft.com/office/drawing/2014/main" id="{C85870B4-0361-449B-9BB0-3EE18B3807D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97" name="Group 296">
                            <a:extLst>
                              <a:ext uri="{FF2B5EF4-FFF2-40B4-BE49-F238E27FC236}">
                                <a16:creationId xmlns:a16="http://schemas.microsoft.com/office/drawing/2014/main" id="{D5B19CB4-8FBC-4D4F-80F2-243311207B6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298" name="Group 297">
                              <a:extLst>
                                <a:ext uri="{FF2B5EF4-FFF2-40B4-BE49-F238E27FC236}">
                                  <a16:creationId xmlns:a16="http://schemas.microsoft.com/office/drawing/2014/main" id="{CDE60ED1-C99F-4F60-9D82-F2EE2BB7647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06FE2827-50AB-4F4A-A935-1E15BA6B15AA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06FE2827-50AB-4F4A-A935-1E15BA6B15AA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7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0BCF9295-DDE3-4DC4-9E22-BDEB17C648F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0BCF9295-DDE3-4DC4-9E22-BDEB17C648F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8"/>
                                    <a:stretch>
                                      <a:fillRect l="-11538" r="-11538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5C7C4248-0D82-4623-840C-AB721547474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5C7C4248-0D82-4623-840C-AB721547474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9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6" name="TextBox 305">
                                    <a:extLst>
                                      <a:ext uri="{FF2B5EF4-FFF2-40B4-BE49-F238E27FC236}">
                                        <a16:creationId xmlns:a16="http://schemas.microsoft.com/office/drawing/2014/main" id="{1F173B38-8789-43E7-87A2-C0A6373D0FD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6" name="TextBox 305">
                                    <a:extLst>
                                      <a:ext uri="{FF2B5EF4-FFF2-40B4-BE49-F238E27FC236}">
                                        <a16:creationId xmlns:a16="http://schemas.microsoft.com/office/drawing/2014/main" id="{1F173B38-8789-43E7-87A2-C0A6373D0FD7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299" name="Group 298">
                              <a:extLst>
                                <a:ext uri="{FF2B5EF4-FFF2-40B4-BE49-F238E27FC236}">
                                  <a16:creationId xmlns:a16="http://schemas.microsoft.com/office/drawing/2014/main" id="{4424EC3D-F573-4AEF-A795-97DA739B68A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BDF81FEE-ACAF-449E-9004-7CF6AA502AA3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BDF81FEE-ACAF-449E-9004-7CF6AA502AA3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 l="-11321" r="-9434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F0523554-82B5-4F4A-86A9-0186087DF936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F0523554-82B5-4F4A-86A9-0186087DF936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EC3BAA7B-BD53-4108-93E9-DCD38EB193A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EC3BAA7B-BD53-4108-93E9-DCD38EB193A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279" name="Group 278">
                          <a:extLst>
                            <a:ext uri="{FF2B5EF4-FFF2-40B4-BE49-F238E27FC236}">
                              <a16:creationId xmlns:a16="http://schemas.microsoft.com/office/drawing/2014/main" id="{CCE1CF58-F217-4EF7-B935-FFB6F784160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280" name="Group 279">
                            <a:extLst>
                              <a:ext uri="{FF2B5EF4-FFF2-40B4-BE49-F238E27FC236}">
                                <a16:creationId xmlns:a16="http://schemas.microsoft.com/office/drawing/2014/main" id="{0386ADE2-8B18-4B76-8A80-DA30DC3FD67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288" name="Group 287">
                              <a:extLst>
                                <a:ext uri="{FF2B5EF4-FFF2-40B4-BE49-F238E27FC236}">
                                  <a16:creationId xmlns:a16="http://schemas.microsoft.com/office/drawing/2014/main" id="{7E046E7C-509C-42AC-98D9-D36179668E6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292" name="Group 291">
                                <a:extLst>
                                  <a:ext uri="{FF2B5EF4-FFF2-40B4-BE49-F238E27FC236}">
                                    <a16:creationId xmlns:a16="http://schemas.microsoft.com/office/drawing/2014/main" id="{F2251744-8ED7-4B06-934B-F36101533BBC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294" name="Straight Connector 293">
                                  <a:extLst>
                                    <a:ext uri="{FF2B5EF4-FFF2-40B4-BE49-F238E27FC236}">
                                      <a16:creationId xmlns:a16="http://schemas.microsoft.com/office/drawing/2014/main" id="{870CFBFF-E722-42C4-AD24-A5DE092D119F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5" name="Straight Connector 294">
                                  <a:extLst>
                                    <a:ext uri="{FF2B5EF4-FFF2-40B4-BE49-F238E27FC236}">
                                      <a16:creationId xmlns:a16="http://schemas.microsoft.com/office/drawing/2014/main" id="{D42F2755-9815-4122-8E39-904823DC0DD8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293" name="Straight Connector 292">
                                <a:extLst>
                                  <a:ext uri="{FF2B5EF4-FFF2-40B4-BE49-F238E27FC236}">
                                    <a16:creationId xmlns:a16="http://schemas.microsoft.com/office/drawing/2014/main" id="{073A2471-A5B1-43F1-AAA9-16382846EAE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9" name="Group 288">
                              <a:extLst>
                                <a:ext uri="{FF2B5EF4-FFF2-40B4-BE49-F238E27FC236}">
                                  <a16:creationId xmlns:a16="http://schemas.microsoft.com/office/drawing/2014/main" id="{435ED90D-5C13-4187-8413-215715B4476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290" name="Straight Connector 289">
                                <a:extLst>
                                  <a:ext uri="{FF2B5EF4-FFF2-40B4-BE49-F238E27FC236}">
                                    <a16:creationId xmlns:a16="http://schemas.microsoft.com/office/drawing/2014/main" id="{21A8DEF8-04E1-45A6-A307-55330E89F5A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91" name="Straight Connector 290">
                                <a:extLst>
                                  <a:ext uri="{FF2B5EF4-FFF2-40B4-BE49-F238E27FC236}">
                                    <a16:creationId xmlns:a16="http://schemas.microsoft.com/office/drawing/2014/main" id="{9CF49B9F-9E5C-4F5B-9F7D-F275F8EE3FE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281" name="Group 280">
                            <a:extLst>
                              <a:ext uri="{FF2B5EF4-FFF2-40B4-BE49-F238E27FC236}">
                                <a16:creationId xmlns:a16="http://schemas.microsoft.com/office/drawing/2014/main" id="{A54CFA3F-46A0-4E27-BF2A-4B6F0C6F05D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282" name="Group 281">
                              <a:extLst>
                                <a:ext uri="{FF2B5EF4-FFF2-40B4-BE49-F238E27FC236}">
                                  <a16:creationId xmlns:a16="http://schemas.microsoft.com/office/drawing/2014/main" id="{45D5E6BE-8905-4CD5-8B49-2B4453910BC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286" name="Straight Connector 285">
                                <a:extLst>
                                  <a:ext uri="{FF2B5EF4-FFF2-40B4-BE49-F238E27FC236}">
                                    <a16:creationId xmlns:a16="http://schemas.microsoft.com/office/drawing/2014/main" id="{C4F5523D-764B-472B-A39A-FC281CF4B79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7" name="Straight Connector 286">
                                <a:extLst>
                                  <a:ext uri="{FF2B5EF4-FFF2-40B4-BE49-F238E27FC236}">
                                    <a16:creationId xmlns:a16="http://schemas.microsoft.com/office/drawing/2014/main" id="{623F998A-079A-4F2B-A30A-EF2D95316CF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3" name="Group 282">
                              <a:extLst>
                                <a:ext uri="{FF2B5EF4-FFF2-40B4-BE49-F238E27FC236}">
                                  <a16:creationId xmlns:a16="http://schemas.microsoft.com/office/drawing/2014/main" id="{F9D4CE03-F41E-4C96-9F4E-5C5BFA1300D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284" name="Straight Connector 283">
                                <a:extLst>
                                  <a:ext uri="{FF2B5EF4-FFF2-40B4-BE49-F238E27FC236}">
                                    <a16:creationId xmlns:a16="http://schemas.microsoft.com/office/drawing/2014/main" id="{2D054F52-8052-4FB4-8A6F-A3DD51593B94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5" name="Straight Connector 284">
                                <a:extLst>
                                  <a:ext uri="{FF2B5EF4-FFF2-40B4-BE49-F238E27FC236}">
                                    <a16:creationId xmlns:a16="http://schemas.microsoft.com/office/drawing/2014/main" id="{698ECFE6-D7DD-496D-B3AE-5535F0D04A9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  <p:cxnSp>
                    <p:nvCxnSpPr>
                      <p:cNvPr id="277" name="Straight Arrow Connector 276">
                        <a:extLst>
                          <a:ext uri="{FF2B5EF4-FFF2-40B4-BE49-F238E27FC236}">
                            <a16:creationId xmlns:a16="http://schemas.microsoft.com/office/drawing/2014/main" id="{7A16CD02-D3E7-499F-B7F8-B8C28EBFEA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74" name="Straight Connector 273">
                      <a:extLst>
                        <a:ext uri="{FF2B5EF4-FFF2-40B4-BE49-F238E27FC236}">
                          <a16:creationId xmlns:a16="http://schemas.microsoft.com/office/drawing/2014/main" id="{9E62CACA-28AE-41AD-8761-BB324966625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5" name="TextBox 274">
                          <a:extLst>
                            <a:ext uri="{FF2B5EF4-FFF2-40B4-BE49-F238E27FC236}">
                              <a16:creationId xmlns:a16="http://schemas.microsoft.com/office/drawing/2014/main" id="{CAA8E474-8281-48E2-B296-A52C51EFEBC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150</m:t>
                                </m:r>
                              </m:oMath>
                            </m:oMathPara>
                          </a14:m>
                          <a:endParaRPr lang="en-GB" sz="13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5" name="TextBox 274">
                          <a:extLst>
                            <a:ext uri="{FF2B5EF4-FFF2-40B4-BE49-F238E27FC236}">
                              <a16:creationId xmlns:a16="http://schemas.microsoft.com/office/drawing/2014/main" id="{CAA8E474-8281-48E2-B296-A52C51EFEBC8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blipFill>
                          <a:blip r:embed="rId14"/>
                          <a:stretch>
                            <a:fillRect l="-11321" r="-11321" b="-909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2" name="TextBox 271">
                        <a:extLst>
                          <a:ext uri="{FF2B5EF4-FFF2-40B4-BE49-F238E27FC236}">
                            <a16:creationId xmlns:a16="http://schemas.microsoft.com/office/drawing/2014/main" id="{BDFFAA83-9BB6-4EAB-B06C-9BD0134F4A6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230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2" name="TextBox 271">
                        <a:extLst>
                          <a:ext uri="{FF2B5EF4-FFF2-40B4-BE49-F238E27FC236}">
                            <a16:creationId xmlns:a16="http://schemas.microsoft.com/office/drawing/2014/main" id="{BDFFAA83-9BB6-4EAB-B06C-9BD0134F4A6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l="-11538" r="-11538" b="-606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  <p:pic>
          <p:nvPicPr>
            <p:cNvPr id="264" name="Picture 263">
              <a:extLst>
                <a:ext uri="{FF2B5EF4-FFF2-40B4-BE49-F238E27FC236}">
                  <a16:creationId xmlns:a16="http://schemas.microsoft.com/office/drawing/2014/main" id="{70D77987-2F0B-4FE9-AD38-0B1F61C4D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b="7292"/>
            <a:stretch/>
          </p:blipFill>
          <p:spPr>
            <a:xfrm>
              <a:off x="4914180" y="2252151"/>
              <a:ext cx="2602496" cy="2521119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0464" y="1392190"/>
                <a:ext cx="5145874" cy="404233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For a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normally distributed </a:t>
                </a:r>
                <a:r>
                  <a:rPr lang="en-GB" sz="2400" dirty="0">
                    <a:solidFill>
                      <a:srgbClr val="0000FF"/>
                    </a:solidFill>
                  </a:rPr>
                  <a:t>variable, approximately:</a:t>
                </a:r>
              </a:p>
              <a:p>
                <a:pPr>
                  <a:lnSpc>
                    <a:spcPts val="3300"/>
                  </a:lnSpc>
                </a:pP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𝟔𝟖</m:t>
                    </m:r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GB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of data lies within one standard deviation of the mean;</a:t>
                </a:r>
              </a:p>
              <a:p>
                <a:pPr>
                  <a:lnSpc>
                    <a:spcPts val="3300"/>
                  </a:lnSpc>
                </a:pP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𝟗𝟓</m:t>
                    </m:r>
                    <m:r>
                      <a:rPr lang="en-GB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GB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of data lies within two standard deviations of the mean;</a:t>
                </a:r>
              </a:p>
              <a:p>
                <a:pPr>
                  <a:lnSpc>
                    <a:spcPts val="3300"/>
                  </a:lnSpc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all </a:t>
                </a:r>
                <a:r>
                  <a:rPr lang="en-GB" sz="2400" dirty="0">
                    <a:solidFill>
                      <a:srgbClr val="0000FF"/>
                    </a:solidFill>
                  </a:rPr>
                  <a:t>or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almost all </a:t>
                </a:r>
                <a:r>
                  <a:rPr lang="en-GB" sz="2400" dirty="0">
                    <a:solidFill>
                      <a:srgbClr val="0000FF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𝟗𝟗</m:t>
                    </m:r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GB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)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GB" sz="2400" dirty="0">
                    <a:solidFill>
                      <a:srgbClr val="0000FF"/>
                    </a:solidFill>
                  </a:rPr>
                  <a:t>the data lies within three standard deviations of the mean;</a:t>
                </a:r>
              </a:p>
              <a:p>
                <a:pPr>
                  <a:lnSpc>
                    <a:spcPts val="3300"/>
                  </a:lnSpc>
                </a:pPr>
                <a:endParaRPr lang="en-GB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464" y="1392190"/>
                <a:ext cx="5145874" cy="4042339"/>
              </a:xfrm>
              <a:prstGeom prst="rect">
                <a:avLst/>
              </a:prstGeom>
              <a:blipFill>
                <a:blip r:embed="rId17"/>
                <a:stretch>
                  <a:fillRect l="-1777" t="-603" r="-3081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F4D17B6-A135-4244-B4BF-BFAF2536C2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68908" y="2336210"/>
            <a:ext cx="2486025" cy="2324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72BEB1-B4F7-4B52-A6FD-6A376711897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62230" y="2294159"/>
            <a:ext cx="2438400" cy="2371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96D796-2C87-43A4-AFBC-5B2F11AEA69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4147" y="2301252"/>
            <a:ext cx="2495550" cy="2352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10D9668-B6F1-47E6-A669-E1D33B6CAA87}"/>
                  </a:ext>
                </a:extLst>
              </p:cNvPr>
              <p:cNvSpPr/>
              <p:nvPr/>
            </p:nvSpPr>
            <p:spPr>
              <a:xfrm>
                <a:off x="9670284" y="3393367"/>
                <a:ext cx="723275" cy="369332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𝟔𝟖</m:t>
                      </m:r>
                      <m:r>
                        <a:rPr lang="en-GB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10D9668-B6F1-47E6-A669-E1D33B6CAA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284" y="3393367"/>
                <a:ext cx="723275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18272529-2AEB-437A-B21B-CB07C56670AE}"/>
                  </a:ext>
                </a:extLst>
              </p:cNvPr>
              <p:cNvSpPr/>
              <p:nvPr/>
            </p:nvSpPr>
            <p:spPr>
              <a:xfrm>
                <a:off x="9691587" y="3393367"/>
                <a:ext cx="723275" cy="369332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𝟗𝟓</m:t>
                      </m:r>
                      <m:r>
                        <a:rPr lang="en-GB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18272529-2AEB-437A-B21B-CB07C5667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1587" y="3393367"/>
                <a:ext cx="723275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D3DD31E9-3512-437D-87B8-5AA50BC7DF28}"/>
                  </a:ext>
                </a:extLst>
              </p:cNvPr>
              <p:cNvSpPr/>
              <p:nvPr/>
            </p:nvSpPr>
            <p:spPr>
              <a:xfrm>
                <a:off x="9569437" y="3502497"/>
                <a:ext cx="947695" cy="369332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𝟗𝟗</m:t>
                      </m:r>
                      <m:r>
                        <a:rPr lang="en-GB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GB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D3DD31E9-3512-437D-87B8-5AA50BC7DF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437" y="3502497"/>
                <a:ext cx="947695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E2A1FBC-101A-377A-E4AD-CD7B193958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06"/>
    </mc:Choice>
    <mc:Fallback xmlns="">
      <p:transition spd="slow" advTm="27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 animBg="1"/>
      <p:bldP spid="307" grpId="0" animBg="1"/>
      <p:bldP spid="30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88922DAC-9F93-4FD8-914F-F5CCB4EAAE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292"/>
          <a:stretch/>
        </p:blipFill>
        <p:spPr>
          <a:xfrm>
            <a:off x="8695044" y="2132808"/>
            <a:ext cx="2602496" cy="25211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8ABBB9E6-4EB0-428E-B074-D44BEBCCF256}"/>
              </a:ext>
            </a:extLst>
          </p:cNvPr>
          <p:cNvSpPr txBox="1">
            <a:spLocks/>
          </p:cNvSpPr>
          <p:nvPr/>
        </p:nvSpPr>
        <p:spPr>
          <a:xfrm>
            <a:off x="347652" y="1157463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63" y="1980490"/>
                <a:ext cx="5145874" cy="404233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400" b="0" dirty="0">
                    <a:solidFill>
                      <a:srgbClr val="0000FF"/>
                    </a:solidFill>
                  </a:rPr>
                  <a:t>Shade:</a:t>
                </a:r>
              </a:p>
              <a:p>
                <a:pPr marL="457200" indent="-457200">
                  <a:lnSpc>
                    <a:spcPts val="3300"/>
                  </a:lnSpc>
                  <a:buAutoNum type="alphaLcPeriod"/>
                </a:pPr>
                <a:r>
                  <a:rPr lang="en-GB" sz="2400" b="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&lt;170</m:t>
                        </m:r>
                      </m:e>
                    </m:d>
                  </m:oMath>
                </a14:m>
                <a:endParaRPr lang="en-GB" sz="2400" b="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AutoNum type="alphaLcPeriod"/>
                </a:pPr>
                <a:r>
                  <a:rPr lang="en-GB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&gt;213</m:t>
                        </m:r>
                      </m:e>
                    </m:d>
                  </m:oMath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Font typeface="Arial" panose="020B0604020202020204" pitchFamily="34" charset="0"/>
                  <a:buAutoNum type="alphaLcPeriod"/>
                </a:pPr>
                <a:r>
                  <a:rPr lang="en-GB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185&lt;</m:t>
                        </m:r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&lt;200</m:t>
                        </m:r>
                      </m:e>
                    </m:d>
                  </m:oMath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Font typeface="Arial" panose="020B0604020202020204" pitchFamily="34" charset="0"/>
                  <a:buAutoNum type="alphaLcPeriod"/>
                </a:pPr>
                <a:r>
                  <a:rPr lang="en-GB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&gt;190</m:t>
                        </m:r>
                      </m:e>
                    </m:d>
                  </m:oMath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Font typeface="Arial" panose="020B0604020202020204" pitchFamily="34" charset="0"/>
                  <a:buAutoNum type="alphaLcPeriod"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AutoNum type="alphaLcPeriod"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AutoNum type="alphaLcPeriod"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>
                  <a:lnSpc>
                    <a:spcPts val="3300"/>
                  </a:lnSpc>
                </a:pPr>
                <a:endParaRPr lang="en-GB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63" y="1980490"/>
                <a:ext cx="5145874" cy="4042339"/>
              </a:xfrm>
              <a:prstGeom prst="rect">
                <a:avLst/>
              </a:prstGeom>
              <a:blipFill>
                <a:blip r:embed="rId5"/>
                <a:stretch>
                  <a:fillRect l="-1777" t="-6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2A99AB9-9BC2-4B29-BA20-9C51C0A374AC}"/>
              </a:ext>
            </a:extLst>
          </p:cNvPr>
          <p:cNvGrpSpPr/>
          <p:nvPr/>
        </p:nvGrpSpPr>
        <p:grpSpPr>
          <a:xfrm>
            <a:off x="7881509" y="1060197"/>
            <a:ext cx="4546348" cy="4248601"/>
            <a:chOff x="7901070" y="833427"/>
            <a:chExt cx="4546348" cy="4248601"/>
          </a:xfrm>
        </p:grpSpPr>
        <p:sp>
          <p:nvSpPr>
            <p:cNvPr id="261" name="Content Placeholder 2">
              <a:extLst>
                <a:ext uri="{FF2B5EF4-FFF2-40B4-BE49-F238E27FC236}">
                  <a16:creationId xmlns:a16="http://schemas.microsoft.com/office/drawing/2014/main" id="{E9FFFA41-C705-42A4-9284-9C30F8EE7409}"/>
                </a:ext>
              </a:extLst>
            </p:cNvPr>
            <p:cNvSpPr txBox="1">
              <a:spLocks/>
            </p:cNvSpPr>
            <p:nvPr/>
          </p:nvSpPr>
          <p:spPr>
            <a:xfrm>
              <a:off x="7901070" y="833427"/>
              <a:ext cx="4546348" cy="50502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300"/>
                </a:lnSpc>
                <a:buFont typeface="Arial" panose="020B0604020202020204" pitchFamily="34" charset="0"/>
                <a:buNone/>
              </a:pPr>
              <a:r>
                <a:rPr lang="en-GB" sz="1800" b="1" dirty="0">
                  <a:solidFill>
                    <a:srgbClr val="0000FF"/>
                  </a:solidFill>
                </a:rPr>
                <a:t>The Weight of a Group of Lions</a:t>
              </a: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6E3FF52E-17FD-4553-BDEF-A80CDF48027A}"/>
                </a:ext>
              </a:extLst>
            </p:cNvPr>
            <p:cNvGrpSpPr/>
            <p:nvPr/>
          </p:nvGrpSpPr>
          <p:grpSpPr>
            <a:xfrm>
              <a:off x="7975792" y="1338448"/>
              <a:ext cx="4068904" cy="3743580"/>
              <a:chOff x="1680128" y="1515381"/>
              <a:chExt cx="4068904" cy="3743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15A0A2ED-8FCA-45DE-863D-F1269B8CB298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15A0A2ED-8FCA-45DE-863D-F1269B8CB29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F4C6597F-4AF3-40AE-9122-7C6C155AC8FD}"/>
                  </a:ext>
                </a:extLst>
              </p:cNvPr>
              <p:cNvGrpSpPr/>
              <p:nvPr/>
            </p:nvGrpSpPr>
            <p:grpSpPr>
              <a:xfrm>
                <a:off x="1680128" y="1515381"/>
                <a:ext cx="3928855" cy="3743580"/>
                <a:chOff x="1680128" y="1515381"/>
                <a:chExt cx="3928855" cy="3743580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4D502E7F-84D7-4203-981F-387E63E994AF}"/>
                    </a:ext>
                  </a:extLst>
                </p:cNvPr>
                <p:cNvSpPr/>
                <p:nvPr/>
              </p:nvSpPr>
              <p:spPr>
                <a:xfrm>
                  <a:off x="3232633" y="4935796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A0A61383-9FC2-4588-95BD-D927C5449912}"/>
                    </a:ext>
                  </a:extLst>
                </p:cNvPr>
                <p:cNvSpPr/>
                <p:nvPr/>
              </p:nvSpPr>
              <p:spPr>
                <a:xfrm rot="16200000">
                  <a:off x="1000102" y="3255605"/>
                  <a:ext cx="168321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Probability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F7A2036F-F997-42F6-9F04-511156870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F7A2036F-F997-42F6-9F04-5111568700C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9FE056C5-62AB-4C4A-9464-634472673C26}"/>
                    </a:ext>
                  </a:extLst>
                </p:cNvPr>
                <p:cNvGrpSpPr/>
                <p:nvPr/>
              </p:nvGrpSpPr>
              <p:grpSpPr>
                <a:xfrm>
                  <a:off x="2055078" y="1802896"/>
                  <a:ext cx="3553905" cy="3066690"/>
                  <a:chOff x="2055078" y="1802896"/>
                  <a:chExt cx="3553905" cy="3066690"/>
                </a:xfrm>
              </p:grpSpPr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FC4B0849-CC46-46EC-84E4-CC6A4E3051E5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66690"/>
                    <a:chOff x="2055078" y="1802896"/>
                    <a:chExt cx="3553905" cy="3066690"/>
                  </a:xfrm>
                </p:grpSpPr>
                <p:grpSp>
                  <p:nvGrpSpPr>
                    <p:cNvPr id="273" name="Group 272">
                      <a:extLst>
                        <a:ext uri="{FF2B5EF4-FFF2-40B4-BE49-F238E27FC236}">
                          <a16:creationId xmlns:a16="http://schemas.microsoft.com/office/drawing/2014/main" id="{7597CD03-EA53-43AB-8809-C9485D3757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5078" y="1802896"/>
                      <a:ext cx="3553905" cy="3066690"/>
                      <a:chOff x="2007909" y="1253765"/>
                      <a:chExt cx="3553905" cy="3066690"/>
                    </a:xfrm>
                  </p:grpSpPr>
                  <p:grpSp>
                    <p:nvGrpSpPr>
                      <p:cNvPr id="276" name="Group 275">
                        <a:extLst>
                          <a:ext uri="{FF2B5EF4-FFF2-40B4-BE49-F238E27FC236}">
                            <a16:creationId xmlns:a16="http://schemas.microsoft.com/office/drawing/2014/main" id="{126A42BC-910B-4DB9-B97E-BA0EEF57EA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278" name="Group 277">
                          <a:extLst>
                            <a:ext uri="{FF2B5EF4-FFF2-40B4-BE49-F238E27FC236}">
                              <a16:creationId xmlns:a16="http://schemas.microsoft.com/office/drawing/2014/main" id="{74542DF9-284C-457B-B162-A05977649C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296" name="Straight Arrow Connector 295">
                            <a:extLst>
                              <a:ext uri="{FF2B5EF4-FFF2-40B4-BE49-F238E27FC236}">
                                <a16:creationId xmlns:a16="http://schemas.microsoft.com/office/drawing/2014/main" id="{C85870B4-0361-449B-9BB0-3EE18B3807D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97" name="Group 296">
                            <a:extLst>
                              <a:ext uri="{FF2B5EF4-FFF2-40B4-BE49-F238E27FC236}">
                                <a16:creationId xmlns:a16="http://schemas.microsoft.com/office/drawing/2014/main" id="{D5B19CB4-8FBC-4D4F-80F2-243311207B6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298" name="Group 297">
                              <a:extLst>
                                <a:ext uri="{FF2B5EF4-FFF2-40B4-BE49-F238E27FC236}">
                                  <a16:creationId xmlns:a16="http://schemas.microsoft.com/office/drawing/2014/main" id="{CDE60ED1-C99F-4F60-9D82-F2EE2BB7647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06FE2827-50AB-4F4A-A935-1E15BA6B15AA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06FE2827-50AB-4F4A-A935-1E15BA6B15AA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8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0BCF9295-DDE3-4DC4-9E22-BDEB17C648F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0BCF9295-DDE3-4DC4-9E22-BDEB17C648F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9"/>
                                    <a:stretch>
                                      <a:fillRect l="-11538" r="-11538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5C7C4248-0D82-4623-840C-AB721547474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5C7C4248-0D82-4623-840C-AB721547474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6" name="TextBox 305">
                                    <a:extLst>
                                      <a:ext uri="{FF2B5EF4-FFF2-40B4-BE49-F238E27FC236}">
                                        <a16:creationId xmlns:a16="http://schemas.microsoft.com/office/drawing/2014/main" id="{1F173B38-8789-43E7-87A2-C0A6373D0FD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6" name="TextBox 305">
                                    <a:extLst>
                                      <a:ext uri="{FF2B5EF4-FFF2-40B4-BE49-F238E27FC236}">
                                        <a16:creationId xmlns:a16="http://schemas.microsoft.com/office/drawing/2014/main" id="{1F173B38-8789-43E7-87A2-C0A6373D0FD7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299" name="Group 298">
                              <a:extLst>
                                <a:ext uri="{FF2B5EF4-FFF2-40B4-BE49-F238E27FC236}">
                                  <a16:creationId xmlns:a16="http://schemas.microsoft.com/office/drawing/2014/main" id="{4424EC3D-F573-4AEF-A795-97DA739B68A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BDF81FEE-ACAF-449E-9004-7CF6AA502AA3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BDF81FEE-ACAF-449E-9004-7CF6AA502AA3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 l="-11321" r="-9434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F0523554-82B5-4F4A-86A9-0186087DF936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F0523554-82B5-4F4A-86A9-0186087DF936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EC3BAA7B-BD53-4108-93E9-DCD38EB193A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EC3BAA7B-BD53-4108-93E9-DCD38EB193A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279" name="Group 278">
                          <a:extLst>
                            <a:ext uri="{FF2B5EF4-FFF2-40B4-BE49-F238E27FC236}">
                              <a16:creationId xmlns:a16="http://schemas.microsoft.com/office/drawing/2014/main" id="{CCE1CF58-F217-4EF7-B935-FFB6F784160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280" name="Group 279">
                            <a:extLst>
                              <a:ext uri="{FF2B5EF4-FFF2-40B4-BE49-F238E27FC236}">
                                <a16:creationId xmlns:a16="http://schemas.microsoft.com/office/drawing/2014/main" id="{0386ADE2-8B18-4B76-8A80-DA30DC3FD67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288" name="Group 287">
                              <a:extLst>
                                <a:ext uri="{FF2B5EF4-FFF2-40B4-BE49-F238E27FC236}">
                                  <a16:creationId xmlns:a16="http://schemas.microsoft.com/office/drawing/2014/main" id="{7E046E7C-509C-42AC-98D9-D36179668E6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292" name="Group 291">
                                <a:extLst>
                                  <a:ext uri="{FF2B5EF4-FFF2-40B4-BE49-F238E27FC236}">
                                    <a16:creationId xmlns:a16="http://schemas.microsoft.com/office/drawing/2014/main" id="{F2251744-8ED7-4B06-934B-F36101533BBC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294" name="Straight Connector 293">
                                  <a:extLst>
                                    <a:ext uri="{FF2B5EF4-FFF2-40B4-BE49-F238E27FC236}">
                                      <a16:creationId xmlns:a16="http://schemas.microsoft.com/office/drawing/2014/main" id="{870CFBFF-E722-42C4-AD24-A5DE092D119F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5" name="Straight Connector 294">
                                  <a:extLst>
                                    <a:ext uri="{FF2B5EF4-FFF2-40B4-BE49-F238E27FC236}">
                                      <a16:creationId xmlns:a16="http://schemas.microsoft.com/office/drawing/2014/main" id="{D42F2755-9815-4122-8E39-904823DC0DD8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293" name="Straight Connector 292">
                                <a:extLst>
                                  <a:ext uri="{FF2B5EF4-FFF2-40B4-BE49-F238E27FC236}">
                                    <a16:creationId xmlns:a16="http://schemas.microsoft.com/office/drawing/2014/main" id="{073A2471-A5B1-43F1-AAA9-16382846EAE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9" name="Group 288">
                              <a:extLst>
                                <a:ext uri="{FF2B5EF4-FFF2-40B4-BE49-F238E27FC236}">
                                  <a16:creationId xmlns:a16="http://schemas.microsoft.com/office/drawing/2014/main" id="{435ED90D-5C13-4187-8413-215715B4476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290" name="Straight Connector 289">
                                <a:extLst>
                                  <a:ext uri="{FF2B5EF4-FFF2-40B4-BE49-F238E27FC236}">
                                    <a16:creationId xmlns:a16="http://schemas.microsoft.com/office/drawing/2014/main" id="{21A8DEF8-04E1-45A6-A307-55330E89F5A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91" name="Straight Connector 290">
                                <a:extLst>
                                  <a:ext uri="{FF2B5EF4-FFF2-40B4-BE49-F238E27FC236}">
                                    <a16:creationId xmlns:a16="http://schemas.microsoft.com/office/drawing/2014/main" id="{9CF49B9F-9E5C-4F5B-9F7D-F275F8EE3FE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281" name="Group 280">
                            <a:extLst>
                              <a:ext uri="{FF2B5EF4-FFF2-40B4-BE49-F238E27FC236}">
                                <a16:creationId xmlns:a16="http://schemas.microsoft.com/office/drawing/2014/main" id="{A54CFA3F-46A0-4E27-BF2A-4B6F0C6F05D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282" name="Group 281">
                              <a:extLst>
                                <a:ext uri="{FF2B5EF4-FFF2-40B4-BE49-F238E27FC236}">
                                  <a16:creationId xmlns:a16="http://schemas.microsoft.com/office/drawing/2014/main" id="{45D5E6BE-8905-4CD5-8B49-2B4453910BC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286" name="Straight Connector 285">
                                <a:extLst>
                                  <a:ext uri="{FF2B5EF4-FFF2-40B4-BE49-F238E27FC236}">
                                    <a16:creationId xmlns:a16="http://schemas.microsoft.com/office/drawing/2014/main" id="{C4F5523D-764B-472B-A39A-FC281CF4B79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7" name="Straight Connector 286">
                                <a:extLst>
                                  <a:ext uri="{FF2B5EF4-FFF2-40B4-BE49-F238E27FC236}">
                                    <a16:creationId xmlns:a16="http://schemas.microsoft.com/office/drawing/2014/main" id="{623F998A-079A-4F2B-A30A-EF2D95316CF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3" name="Group 282">
                              <a:extLst>
                                <a:ext uri="{FF2B5EF4-FFF2-40B4-BE49-F238E27FC236}">
                                  <a16:creationId xmlns:a16="http://schemas.microsoft.com/office/drawing/2014/main" id="{F9D4CE03-F41E-4C96-9F4E-5C5BFA1300D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284" name="Straight Connector 283">
                                <a:extLst>
                                  <a:ext uri="{FF2B5EF4-FFF2-40B4-BE49-F238E27FC236}">
                                    <a16:creationId xmlns:a16="http://schemas.microsoft.com/office/drawing/2014/main" id="{2D054F52-8052-4FB4-8A6F-A3DD51593B94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5" name="Straight Connector 284">
                                <a:extLst>
                                  <a:ext uri="{FF2B5EF4-FFF2-40B4-BE49-F238E27FC236}">
                                    <a16:creationId xmlns:a16="http://schemas.microsoft.com/office/drawing/2014/main" id="{698ECFE6-D7DD-496D-B3AE-5535F0D04A9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  <p:cxnSp>
                    <p:nvCxnSpPr>
                      <p:cNvPr id="277" name="Straight Arrow Connector 276">
                        <a:extLst>
                          <a:ext uri="{FF2B5EF4-FFF2-40B4-BE49-F238E27FC236}">
                            <a16:creationId xmlns:a16="http://schemas.microsoft.com/office/drawing/2014/main" id="{7A16CD02-D3E7-499F-B7F8-B8C28EBFEA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74" name="Straight Connector 273">
                      <a:extLst>
                        <a:ext uri="{FF2B5EF4-FFF2-40B4-BE49-F238E27FC236}">
                          <a16:creationId xmlns:a16="http://schemas.microsoft.com/office/drawing/2014/main" id="{9E62CACA-28AE-41AD-8761-BB324966625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5" name="TextBox 274">
                          <a:extLst>
                            <a:ext uri="{FF2B5EF4-FFF2-40B4-BE49-F238E27FC236}">
                              <a16:creationId xmlns:a16="http://schemas.microsoft.com/office/drawing/2014/main" id="{CAA8E474-8281-48E2-B296-A52C51EFEBC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150</m:t>
                                </m:r>
                              </m:oMath>
                            </m:oMathPara>
                          </a14:m>
                          <a:endParaRPr lang="en-GB" sz="13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5" name="TextBox 274">
                          <a:extLst>
                            <a:ext uri="{FF2B5EF4-FFF2-40B4-BE49-F238E27FC236}">
                              <a16:creationId xmlns:a16="http://schemas.microsoft.com/office/drawing/2014/main" id="{CAA8E474-8281-48E2-B296-A52C51EFEBC8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blipFill>
                          <a:blip r:embed="rId15"/>
                          <a:stretch>
                            <a:fillRect l="-11321" r="-11321" b="-909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2" name="TextBox 271">
                        <a:extLst>
                          <a:ext uri="{FF2B5EF4-FFF2-40B4-BE49-F238E27FC236}">
                            <a16:creationId xmlns:a16="http://schemas.microsoft.com/office/drawing/2014/main" id="{BDFFAA83-9BB6-4EAB-B06C-9BD0134F4A6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230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2" name="TextBox 271">
                        <a:extLst>
                          <a:ext uri="{FF2B5EF4-FFF2-40B4-BE49-F238E27FC236}">
                            <a16:creationId xmlns:a16="http://schemas.microsoft.com/office/drawing/2014/main" id="{BDFFAA83-9BB6-4EAB-B06C-9BD0134F4A6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 l="-11538" r="-11538" b="-606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B85EA73-0AE2-8D2C-0F12-182523541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719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7"/>
    </mc:Choice>
    <mc:Fallback xmlns="">
      <p:transition spd="slow" advTm="9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526D390B-FE62-4E7B-8104-F0BBD0AACB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92"/>
          <a:stretch/>
        </p:blipFill>
        <p:spPr>
          <a:xfrm>
            <a:off x="8695044" y="2132808"/>
            <a:ext cx="2602496" cy="25211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2C4E200-DBD3-4165-9E69-BF00DED6A6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098"/>
          <a:stretch/>
        </p:blipFill>
        <p:spPr>
          <a:xfrm>
            <a:off x="8608065" y="2269640"/>
            <a:ext cx="2808419" cy="23952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8ABBB9E6-4EB0-428E-B074-D44BEBCCF256}"/>
              </a:ext>
            </a:extLst>
          </p:cNvPr>
          <p:cNvSpPr txBox="1">
            <a:spLocks/>
          </p:cNvSpPr>
          <p:nvPr/>
        </p:nvSpPr>
        <p:spPr>
          <a:xfrm>
            <a:off x="347652" y="1157463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4a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63" y="1980490"/>
                <a:ext cx="5145874" cy="404233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400" b="0" dirty="0">
                    <a:solidFill>
                      <a:srgbClr val="0000FF"/>
                    </a:solidFill>
                  </a:rPr>
                  <a:t>Shade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&lt;170</m:t>
                        </m:r>
                      </m:e>
                    </m:d>
                  </m:oMath>
                </a14:m>
                <a:r>
                  <a:rPr lang="en-GB" sz="2400" b="0" dirty="0">
                    <a:solidFill>
                      <a:srgbClr val="0000FF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63" y="1980490"/>
                <a:ext cx="5145874" cy="4042339"/>
              </a:xfrm>
              <a:prstGeom prst="rect">
                <a:avLst/>
              </a:prstGeom>
              <a:blipFill>
                <a:blip r:embed="rId7"/>
                <a:stretch>
                  <a:fillRect l="-1777" t="-6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2A99AB9-9BC2-4B29-BA20-9C51C0A374AC}"/>
              </a:ext>
            </a:extLst>
          </p:cNvPr>
          <p:cNvGrpSpPr/>
          <p:nvPr/>
        </p:nvGrpSpPr>
        <p:grpSpPr>
          <a:xfrm>
            <a:off x="7881509" y="1060197"/>
            <a:ext cx="4546348" cy="4248601"/>
            <a:chOff x="7901070" y="833427"/>
            <a:chExt cx="4546348" cy="4248601"/>
          </a:xfrm>
        </p:grpSpPr>
        <p:sp>
          <p:nvSpPr>
            <p:cNvPr id="261" name="Content Placeholder 2">
              <a:extLst>
                <a:ext uri="{FF2B5EF4-FFF2-40B4-BE49-F238E27FC236}">
                  <a16:creationId xmlns:a16="http://schemas.microsoft.com/office/drawing/2014/main" id="{E9FFFA41-C705-42A4-9284-9C30F8EE7409}"/>
                </a:ext>
              </a:extLst>
            </p:cNvPr>
            <p:cNvSpPr txBox="1">
              <a:spLocks/>
            </p:cNvSpPr>
            <p:nvPr/>
          </p:nvSpPr>
          <p:spPr>
            <a:xfrm>
              <a:off x="7901070" y="833427"/>
              <a:ext cx="4546348" cy="50502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300"/>
                </a:lnSpc>
                <a:buFont typeface="Arial" panose="020B0604020202020204" pitchFamily="34" charset="0"/>
                <a:buNone/>
              </a:pPr>
              <a:r>
                <a:rPr lang="en-GB" sz="1800" b="1" dirty="0">
                  <a:solidFill>
                    <a:srgbClr val="0000FF"/>
                  </a:solidFill>
                </a:rPr>
                <a:t>The Weight of a Group of Lions</a:t>
              </a: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6E3FF52E-17FD-4553-BDEF-A80CDF48027A}"/>
                </a:ext>
              </a:extLst>
            </p:cNvPr>
            <p:cNvGrpSpPr/>
            <p:nvPr/>
          </p:nvGrpSpPr>
          <p:grpSpPr>
            <a:xfrm>
              <a:off x="7975792" y="1338448"/>
              <a:ext cx="4068904" cy="3743580"/>
              <a:chOff x="1680128" y="1515381"/>
              <a:chExt cx="4068904" cy="3743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15A0A2ED-8FCA-45DE-863D-F1269B8CB298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15A0A2ED-8FCA-45DE-863D-F1269B8CB29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F4C6597F-4AF3-40AE-9122-7C6C155AC8FD}"/>
                  </a:ext>
                </a:extLst>
              </p:cNvPr>
              <p:cNvGrpSpPr/>
              <p:nvPr/>
            </p:nvGrpSpPr>
            <p:grpSpPr>
              <a:xfrm>
                <a:off x="1680128" y="1515381"/>
                <a:ext cx="3928855" cy="3743580"/>
                <a:chOff x="1680128" y="1515381"/>
                <a:chExt cx="3928855" cy="3743580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4D502E7F-84D7-4203-981F-387E63E994AF}"/>
                    </a:ext>
                  </a:extLst>
                </p:cNvPr>
                <p:cNvSpPr/>
                <p:nvPr/>
              </p:nvSpPr>
              <p:spPr>
                <a:xfrm>
                  <a:off x="3232633" y="4935796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A0A61383-9FC2-4588-95BD-D927C5449912}"/>
                    </a:ext>
                  </a:extLst>
                </p:cNvPr>
                <p:cNvSpPr/>
                <p:nvPr/>
              </p:nvSpPr>
              <p:spPr>
                <a:xfrm rot="16200000">
                  <a:off x="1000102" y="3255605"/>
                  <a:ext cx="168321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Probability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F7A2036F-F997-42F6-9F04-511156870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F7A2036F-F997-42F6-9F04-5111568700C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9FE056C5-62AB-4C4A-9464-634472673C26}"/>
                    </a:ext>
                  </a:extLst>
                </p:cNvPr>
                <p:cNvGrpSpPr/>
                <p:nvPr/>
              </p:nvGrpSpPr>
              <p:grpSpPr>
                <a:xfrm>
                  <a:off x="2055078" y="1802896"/>
                  <a:ext cx="3553905" cy="3066690"/>
                  <a:chOff x="2055078" y="1802896"/>
                  <a:chExt cx="3553905" cy="3066690"/>
                </a:xfrm>
              </p:grpSpPr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FC4B0849-CC46-46EC-84E4-CC6A4E3051E5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66690"/>
                    <a:chOff x="2055078" y="1802896"/>
                    <a:chExt cx="3553905" cy="3066690"/>
                  </a:xfrm>
                </p:grpSpPr>
                <p:grpSp>
                  <p:nvGrpSpPr>
                    <p:cNvPr id="273" name="Group 272">
                      <a:extLst>
                        <a:ext uri="{FF2B5EF4-FFF2-40B4-BE49-F238E27FC236}">
                          <a16:creationId xmlns:a16="http://schemas.microsoft.com/office/drawing/2014/main" id="{7597CD03-EA53-43AB-8809-C9485D3757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5078" y="1802896"/>
                      <a:ext cx="3553905" cy="3066690"/>
                      <a:chOff x="2007909" y="1253765"/>
                      <a:chExt cx="3553905" cy="3066690"/>
                    </a:xfrm>
                  </p:grpSpPr>
                  <p:grpSp>
                    <p:nvGrpSpPr>
                      <p:cNvPr id="276" name="Group 275">
                        <a:extLst>
                          <a:ext uri="{FF2B5EF4-FFF2-40B4-BE49-F238E27FC236}">
                            <a16:creationId xmlns:a16="http://schemas.microsoft.com/office/drawing/2014/main" id="{126A42BC-910B-4DB9-B97E-BA0EEF57EA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278" name="Group 277">
                          <a:extLst>
                            <a:ext uri="{FF2B5EF4-FFF2-40B4-BE49-F238E27FC236}">
                              <a16:creationId xmlns:a16="http://schemas.microsoft.com/office/drawing/2014/main" id="{74542DF9-284C-457B-B162-A05977649C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296" name="Straight Arrow Connector 295">
                            <a:extLst>
                              <a:ext uri="{FF2B5EF4-FFF2-40B4-BE49-F238E27FC236}">
                                <a16:creationId xmlns:a16="http://schemas.microsoft.com/office/drawing/2014/main" id="{C85870B4-0361-449B-9BB0-3EE18B3807D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97" name="Group 296">
                            <a:extLst>
                              <a:ext uri="{FF2B5EF4-FFF2-40B4-BE49-F238E27FC236}">
                                <a16:creationId xmlns:a16="http://schemas.microsoft.com/office/drawing/2014/main" id="{D5B19CB4-8FBC-4D4F-80F2-243311207B6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298" name="Group 297">
                              <a:extLst>
                                <a:ext uri="{FF2B5EF4-FFF2-40B4-BE49-F238E27FC236}">
                                  <a16:creationId xmlns:a16="http://schemas.microsoft.com/office/drawing/2014/main" id="{CDE60ED1-C99F-4F60-9D82-F2EE2BB7647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06FE2827-50AB-4F4A-A935-1E15BA6B15AA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06FE2827-50AB-4F4A-A935-1E15BA6B15AA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0BCF9295-DDE3-4DC4-9E22-BDEB17C648F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0BCF9295-DDE3-4DC4-9E22-BDEB17C648F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 l="-11538" r="-11538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5C7C4248-0D82-4623-840C-AB721547474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5C7C4248-0D82-4623-840C-AB721547474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6" name="TextBox 305">
                                    <a:extLst>
                                      <a:ext uri="{FF2B5EF4-FFF2-40B4-BE49-F238E27FC236}">
                                        <a16:creationId xmlns:a16="http://schemas.microsoft.com/office/drawing/2014/main" id="{1F173B38-8789-43E7-87A2-C0A6373D0FD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6" name="TextBox 305">
                                    <a:extLst>
                                      <a:ext uri="{FF2B5EF4-FFF2-40B4-BE49-F238E27FC236}">
                                        <a16:creationId xmlns:a16="http://schemas.microsoft.com/office/drawing/2014/main" id="{1F173B38-8789-43E7-87A2-C0A6373D0FD7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299" name="Group 298">
                              <a:extLst>
                                <a:ext uri="{FF2B5EF4-FFF2-40B4-BE49-F238E27FC236}">
                                  <a16:creationId xmlns:a16="http://schemas.microsoft.com/office/drawing/2014/main" id="{4424EC3D-F573-4AEF-A795-97DA739B68A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BDF81FEE-ACAF-449E-9004-7CF6AA502AA3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BDF81FEE-ACAF-449E-9004-7CF6AA502AA3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 l="-11321" r="-9434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F0523554-82B5-4F4A-86A9-0186087DF936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F0523554-82B5-4F4A-86A9-0186087DF936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5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EC3BAA7B-BD53-4108-93E9-DCD38EB193A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EC3BAA7B-BD53-4108-93E9-DCD38EB193A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6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279" name="Group 278">
                          <a:extLst>
                            <a:ext uri="{FF2B5EF4-FFF2-40B4-BE49-F238E27FC236}">
                              <a16:creationId xmlns:a16="http://schemas.microsoft.com/office/drawing/2014/main" id="{CCE1CF58-F217-4EF7-B935-FFB6F784160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280" name="Group 279">
                            <a:extLst>
                              <a:ext uri="{FF2B5EF4-FFF2-40B4-BE49-F238E27FC236}">
                                <a16:creationId xmlns:a16="http://schemas.microsoft.com/office/drawing/2014/main" id="{0386ADE2-8B18-4B76-8A80-DA30DC3FD67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288" name="Group 287">
                              <a:extLst>
                                <a:ext uri="{FF2B5EF4-FFF2-40B4-BE49-F238E27FC236}">
                                  <a16:creationId xmlns:a16="http://schemas.microsoft.com/office/drawing/2014/main" id="{7E046E7C-509C-42AC-98D9-D36179668E6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292" name="Group 291">
                                <a:extLst>
                                  <a:ext uri="{FF2B5EF4-FFF2-40B4-BE49-F238E27FC236}">
                                    <a16:creationId xmlns:a16="http://schemas.microsoft.com/office/drawing/2014/main" id="{F2251744-8ED7-4B06-934B-F36101533BBC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294" name="Straight Connector 293">
                                  <a:extLst>
                                    <a:ext uri="{FF2B5EF4-FFF2-40B4-BE49-F238E27FC236}">
                                      <a16:creationId xmlns:a16="http://schemas.microsoft.com/office/drawing/2014/main" id="{870CFBFF-E722-42C4-AD24-A5DE092D119F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5" name="Straight Connector 294">
                                  <a:extLst>
                                    <a:ext uri="{FF2B5EF4-FFF2-40B4-BE49-F238E27FC236}">
                                      <a16:creationId xmlns:a16="http://schemas.microsoft.com/office/drawing/2014/main" id="{D42F2755-9815-4122-8E39-904823DC0DD8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293" name="Straight Connector 292">
                                <a:extLst>
                                  <a:ext uri="{FF2B5EF4-FFF2-40B4-BE49-F238E27FC236}">
                                    <a16:creationId xmlns:a16="http://schemas.microsoft.com/office/drawing/2014/main" id="{073A2471-A5B1-43F1-AAA9-16382846EAE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9" name="Group 288">
                              <a:extLst>
                                <a:ext uri="{FF2B5EF4-FFF2-40B4-BE49-F238E27FC236}">
                                  <a16:creationId xmlns:a16="http://schemas.microsoft.com/office/drawing/2014/main" id="{435ED90D-5C13-4187-8413-215715B4476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290" name="Straight Connector 289">
                                <a:extLst>
                                  <a:ext uri="{FF2B5EF4-FFF2-40B4-BE49-F238E27FC236}">
                                    <a16:creationId xmlns:a16="http://schemas.microsoft.com/office/drawing/2014/main" id="{21A8DEF8-04E1-45A6-A307-55330E89F5A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91" name="Straight Connector 290">
                                <a:extLst>
                                  <a:ext uri="{FF2B5EF4-FFF2-40B4-BE49-F238E27FC236}">
                                    <a16:creationId xmlns:a16="http://schemas.microsoft.com/office/drawing/2014/main" id="{9CF49B9F-9E5C-4F5B-9F7D-F275F8EE3FE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281" name="Group 280">
                            <a:extLst>
                              <a:ext uri="{FF2B5EF4-FFF2-40B4-BE49-F238E27FC236}">
                                <a16:creationId xmlns:a16="http://schemas.microsoft.com/office/drawing/2014/main" id="{A54CFA3F-46A0-4E27-BF2A-4B6F0C6F05D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282" name="Group 281">
                              <a:extLst>
                                <a:ext uri="{FF2B5EF4-FFF2-40B4-BE49-F238E27FC236}">
                                  <a16:creationId xmlns:a16="http://schemas.microsoft.com/office/drawing/2014/main" id="{45D5E6BE-8905-4CD5-8B49-2B4453910BC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286" name="Straight Connector 285">
                                <a:extLst>
                                  <a:ext uri="{FF2B5EF4-FFF2-40B4-BE49-F238E27FC236}">
                                    <a16:creationId xmlns:a16="http://schemas.microsoft.com/office/drawing/2014/main" id="{C4F5523D-764B-472B-A39A-FC281CF4B79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7" name="Straight Connector 286">
                                <a:extLst>
                                  <a:ext uri="{FF2B5EF4-FFF2-40B4-BE49-F238E27FC236}">
                                    <a16:creationId xmlns:a16="http://schemas.microsoft.com/office/drawing/2014/main" id="{623F998A-079A-4F2B-A30A-EF2D95316CF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3" name="Group 282">
                              <a:extLst>
                                <a:ext uri="{FF2B5EF4-FFF2-40B4-BE49-F238E27FC236}">
                                  <a16:creationId xmlns:a16="http://schemas.microsoft.com/office/drawing/2014/main" id="{F9D4CE03-F41E-4C96-9F4E-5C5BFA1300D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284" name="Straight Connector 283">
                                <a:extLst>
                                  <a:ext uri="{FF2B5EF4-FFF2-40B4-BE49-F238E27FC236}">
                                    <a16:creationId xmlns:a16="http://schemas.microsoft.com/office/drawing/2014/main" id="{2D054F52-8052-4FB4-8A6F-A3DD51593B94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5" name="Straight Connector 284">
                                <a:extLst>
                                  <a:ext uri="{FF2B5EF4-FFF2-40B4-BE49-F238E27FC236}">
                                    <a16:creationId xmlns:a16="http://schemas.microsoft.com/office/drawing/2014/main" id="{698ECFE6-D7DD-496D-B3AE-5535F0D04A9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  <p:cxnSp>
                    <p:nvCxnSpPr>
                      <p:cNvPr id="277" name="Straight Arrow Connector 276">
                        <a:extLst>
                          <a:ext uri="{FF2B5EF4-FFF2-40B4-BE49-F238E27FC236}">
                            <a16:creationId xmlns:a16="http://schemas.microsoft.com/office/drawing/2014/main" id="{7A16CD02-D3E7-499F-B7F8-B8C28EBFEA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74" name="Straight Connector 273">
                      <a:extLst>
                        <a:ext uri="{FF2B5EF4-FFF2-40B4-BE49-F238E27FC236}">
                          <a16:creationId xmlns:a16="http://schemas.microsoft.com/office/drawing/2014/main" id="{9E62CACA-28AE-41AD-8761-BB324966625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5" name="TextBox 274">
                          <a:extLst>
                            <a:ext uri="{FF2B5EF4-FFF2-40B4-BE49-F238E27FC236}">
                              <a16:creationId xmlns:a16="http://schemas.microsoft.com/office/drawing/2014/main" id="{CAA8E474-8281-48E2-B296-A52C51EFEBC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150</m:t>
                                </m:r>
                              </m:oMath>
                            </m:oMathPara>
                          </a14:m>
                          <a:endParaRPr lang="en-GB" sz="13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5" name="TextBox 274">
                          <a:extLst>
                            <a:ext uri="{FF2B5EF4-FFF2-40B4-BE49-F238E27FC236}">
                              <a16:creationId xmlns:a16="http://schemas.microsoft.com/office/drawing/2014/main" id="{CAA8E474-8281-48E2-B296-A52C51EFEBC8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blipFill>
                          <a:blip r:embed="rId17"/>
                          <a:stretch>
                            <a:fillRect l="-11321" r="-11321" b="-909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2" name="TextBox 271">
                        <a:extLst>
                          <a:ext uri="{FF2B5EF4-FFF2-40B4-BE49-F238E27FC236}">
                            <a16:creationId xmlns:a16="http://schemas.microsoft.com/office/drawing/2014/main" id="{BDFFAA83-9BB6-4EAB-B06C-9BD0134F4A6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230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2" name="TextBox 271">
                        <a:extLst>
                          <a:ext uri="{FF2B5EF4-FFF2-40B4-BE49-F238E27FC236}">
                            <a16:creationId xmlns:a16="http://schemas.microsoft.com/office/drawing/2014/main" id="{BDFFAA83-9BB6-4EAB-B06C-9BD0134F4A6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 l="-11538" r="-11538" b="-606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53FCEDD-6A6A-5B3D-B9ED-6784FA43A7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9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9"/>
    </mc:Choice>
    <mc:Fallback xmlns="">
      <p:transition spd="slow" advTm="1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DEE09088-6D15-47F9-9AE0-EAC7B62B4A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92"/>
          <a:stretch/>
        </p:blipFill>
        <p:spPr>
          <a:xfrm>
            <a:off x="8695044" y="2132808"/>
            <a:ext cx="2602496" cy="25211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8ABBB9E6-4EB0-428E-B074-D44BEBCCF256}"/>
              </a:ext>
            </a:extLst>
          </p:cNvPr>
          <p:cNvSpPr txBox="1">
            <a:spLocks/>
          </p:cNvSpPr>
          <p:nvPr/>
        </p:nvSpPr>
        <p:spPr>
          <a:xfrm>
            <a:off x="347652" y="1157463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4b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63" y="1980490"/>
                <a:ext cx="5145874" cy="404233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Shade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&gt;213</m:t>
                        </m:r>
                      </m:e>
                    </m:d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457200" indent="-457200">
                  <a:lnSpc>
                    <a:spcPts val="3300"/>
                  </a:lnSpc>
                  <a:buAutoNum type="alphaLcPeriod"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AutoNum type="alphaLcPeriod"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>
                  <a:lnSpc>
                    <a:spcPts val="3300"/>
                  </a:lnSpc>
                </a:pPr>
                <a:endParaRPr lang="en-GB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63" y="1980490"/>
                <a:ext cx="5145874" cy="4042339"/>
              </a:xfrm>
              <a:prstGeom prst="rect">
                <a:avLst/>
              </a:prstGeom>
              <a:blipFill>
                <a:blip r:embed="rId6"/>
                <a:stretch>
                  <a:fillRect l="-1777" t="-6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2A99AB9-9BC2-4B29-BA20-9C51C0A374AC}"/>
              </a:ext>
            </a:extLst>
          </p:cNvPr>
          <p:cNvGrpSpPr/>
          <p:nvPr/>
        </p:nvGrpSpPr>
        <p:grpSpPr>
          <a:xfrm>
            <a:off x="7881509" y="1060197"/>
            <a:ext cx="4546348" cy="4248601"/>
            <a:chOff x="7901070" y="833427"/>
            <a:chExt cx="4546348" cy="4248601"/>
          </a:xfrm>
        </p:grpSpPr>
        <p:sp>
          <p:nvSpPr>
            <p:cNvPr id="261" name="Content Placeholder 2">
              <a:extLst>
                <a:ext uri="{FF2B5EF4-FFF2-40B4-BE49-F238E27FC236}">
                  <a16:creationId xmlns:a16="http://schemas.microsoft.com/office/drawing/2014/main" id="{E9FFFA41-C705-42A4-9284-9C30F8EE7409}"/>
                </a:ext>
              </a:extLst>
            </p:cNvPr>
            <p:cNvSpPr txBox="1">
              <a:spLocks/>
            </p:cNvSpPr>
            <p:nvPr/>
          </p:nvSpPr>
          <p:spPr>
            <a:xfrm>
              <a:off x="7901070" y="833427"/>
              <a:ext cx="4546348" cy="50502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300"/>
                </a:lnSpc>
                <a:buFont typeface="Arial" panose="020B0604020202020204" pitchFamily="34" charset="0"/>
                <a:buNone/>
              </a:pPr>
              <a:r>
                <a:rPr lang="en-GB" sz="1800" b="1" dirty="0">
                  <a:solidFill>
                    <a:srgbClr val="0000FF"/>
                  </a:solidFill>
                </a:rPr>
                <a:t>The Weight of a Group of Lions</a:t>
              </a: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6E3FF52E-17FD-4553-BDEF-A80CDF48027A}"/>
                </a:ext>
              </a:extLst>
            </p:cNvPr>
            <p:cNvGrpSpPr/>
            <p:nvPr/>
          </p:nvGrpSpPr>
          <p:grpSpPr>
            <a:xfrm>
              <a:off x="7975792" y="1338448"/>
              <a:ext cx="4068904" cy="3743580"/>
              <a:chOff x="1680128" y="1515381"/>
              <a:chExt cx="4068904" cy="3743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15A0A2ED-8FCA-45DE-863D-F1269B8CB298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15A0A2ED-8FCA-45DE-863D-F1269B8CB29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F4C6597F-4AF3-40AE-9122-7C6C155AC8FD}"/>
                  </a:ext>
                </a:extLst>
              </p:cNvPr>
              <p:cNvGrpSpPr/>
              <p:nvPr/>
            </p:nvGrpSpPr>
            <p:grpSpPr>
              <a:xfrm>
                <a:off x="1680128" y="1515381"/>
                <a:ext cx="3928855" cy="3743580"/>
                <a:chOff x="1680128" y="1515381"/>
                <a:chExt cx="3928855" cy="3743580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4D502E7F-84D7-4203-981F-387E63E994AF}"/>
                    </a:ext>
                  </a:extLst>
                </p:cNvPr>
                <p:cNvSpPr/>
                <p:nvPr/>
              </p:nvSpPr>
              <p:spPr>
                <a:xfrm>
                  <a:off x="3232633" y="4935796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A0A61383-9FC2-4588-95BD-D927C5449912}"/>
                    </a:ext>
                  </a:extLst>
                </p:cNvPr>
                <p:cNvSpPr/>
                <p:nvPr/>
              </p:nvSpPr>
              <p:spPr>
                <a:xfrm rot="16200000">
                  <a:off x="1000102" y="3255605"/>
                  <a:ext cx="168321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Probability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F7A2036F-F997-42F6-9F04-511156870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F7A2036F-F997-42F6-9F04-5111568700C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9FE056C5-62AB-4C4A-9464-634472673C26}"/>
                    </a:ext>
                  </a:extLst>
                </p:cNvPr>
                <p:cNvGrpSpPr/>
                <p:nvPr/>
              </p:nvGrpSpPr>
              <p:grpSpPr>
                <a:xfrm>
                  <a:off x="2055078" y="1802896"/>
                  <a:ext cx="3553905" cy="3066690"/>
                  <a:chOff x="2055078" y="1802896"/>
                  <a:chExt cx="3553905" cy="3066690"/>
                </a:xfrm>
              </p:grpSpPr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FC4B0849-CC46-46EC-84E4-CC6A4E3051E5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66690"/>
                    <a:chOff x="2055078" y="1802896"/>
                    <a:chExt cx="3553905" cy="3066690"/>
                  </a:xfrm>
                </p:grpSpPr>
                <p:grpSp>
                  <p:nvGrpSpPr>
                    <p:cNvPr id="273" name="Group 272">
                      <a:extLst>
                        <a:ext uri="{FF2B5EF4-FFF2-40B4-BE49-F238E27FC236}">
                          <a16:creationId xmlns:a16="http://schemas.microsoft.com/office/drawing/2014/main" id="{7597CD03-EA53-43AB-8809-C9485D3757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5078" y="1802896"/>
                      <a:ext cx="3553905" cy="3066690"/>
                      <a:chOff x="2007909" y="1253765"/>
                      <a:chExt cx="3553905" cy="3066690"/>
                    </a:xfrm>
                  </p:grpSpPr>
                  <p:grpSp>
                    <p:nvGrpSpPr>
                      <p:cNvPr id="276" name="Group 275">
                        <a:extLst>
                          <a:ext uri="{FF2B5EF4-FFF2-40B4-BE49-F238E27FC236}">
                            <a16:creationId xmlns:a16="http://schemas.microsoft.com/office/drawing/2014/main" id="{126A42BC-910B-4DB9-B97E-BA0EEF57EA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278" name="Group 277">
                          <a:extLst>
                            <a:ext uri="{FF2B5EF4-FFF2-40B4-BE49-F238E27FC236}">
                              <a16:creationId xmlns:a16="http://schemas.microsoft.com/office/drawing/2014/main" id="{74542DF9-284C-457B-B162-A05977649C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296" name="Straight Arrow Connector 295">
                            <a:extLst>
                              <a:ext uri="{FF2B5EF4-FFF2-40B4-BE49-F238E27FC236}">
                                <a16:creationId xmlns:a16="http://schemas.microsoft.com/office/drawing/2014/main" id="{C85870B4-0361-449B-9BB0-3EE18B3807D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97" name="Group 296">
                            <a:extLst>
                              <a:ext uri="{FF2B5EF4-FFF2-40B4-BE49-F238E27FC236}">
                                <a16:creationId xmlns:a16="http://schemas.microsoft.com/office/drawing/2014/main" id="{D5B19CB4-8FBC-4D4F-80F2-243311207B6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298" name="Group 297">
                              <a:extLst>
                                <a:ext uri="{FF2B5EF4-FFF2-40B4-BE49-F238E27FC236}">
                                  <a16:creationId xmlns:a16="http://schemas.microsoft.com/office/drawing/2014/main" id="{CDE60ED1-C99F-4F60-9D82-F2EE2BB7647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06FE2827-50AB-4F4A-A935-1E15BA6B15AA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06FE2827-50AB-4F4A-A935-1E15BA6B15AA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9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0BCF9295-DDE3-4DC4-9E22-BDEB17C648F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0BCF9295-DDE3-4DC4-9E22-BDEB17C648F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 l="-11538" r="-11538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5C7C4248-0D82-4623-840C-AB721547474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5C7C4248-0D82-4623-840C-AB721547474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6" name="TextBox 305">
                                    <a:extLst>
                                      <a:ext uri="{FF2B5EF4-FFF2-40B4-BE49-F238E27FC236}">
                                        <a16:creationId xmlns:a16="http://schemas.microsoft.com/office/drawing/2014/main" id="{1F173B38-8789-43E7-87A2-C0A6373D0FD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6" name="TextBox 305">
                                    <a:extLst>
                                      <a:ext uri="{FF2B5EF4-FFF2-40B4-BE49-F238E27FC236}">
                                        <a16:creationId xmlns:a16="http://schemas.microsoft.com/office/drawing/2014/main" id="{1F173B38-8789-43E7-87A2-C0A6373D0FD7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299" name="Group 298">
                              <a:extLst>
                                <a:ext uri="{FF2B5EF4-FFF2-40B4-BE49-F238E27FC236}">
                                  <a16:creationId xmlns:a16="http://schemas.microsoft.com/office/drawing/2014/main" id="{4424EC3D-F573-4AEF-A795-97DA739B68A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BDF81FEE-ACAF-449E-9004-7CF6AA502AA3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BDF81FEE-ACAF-449E-9004-7CF6AA502AA3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 l="-11321" r="-9434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F0523554-82B5-4F4A-86A9-0186087DF936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F0523554-82B5-4F4A-86A9-0186087DF936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EC3BAA7B-BD53-4108-93E9-DCD38EB193A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EC3BAA7B-BD53-4108-93E9-DCD38EB193A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5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279" name="Group 278">
                          <a:extLst>
                            <a:ext uri="{FF2B5EF4-FFF2-40B4-BE49-F238E27FC236}">
                              <a16:creationId xmlns:a16="http://schemas.microsoft.com/office/drawing/2014/main" id="{CCE1CF58-F217-4EF7-B935-FFB6F784160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280" name="Group 279">
                            <a:extLst>
                              <a:ext uri="{FF2B5EF4-FFF2-40B4-BE49-F238E27FC236}">
                                <a16:creationId xmlns:a16="http://schemas.microsoft.com/office/drawing/2014/main" id="{0386ADE2-8B18-4B76-8A80-DA30DC3FD67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288" name="Group 287">
                              <a:extLst>
                                <a:ext uri="{FF2B5EF4-FFF2-40B4-BE49-F238E27FC236}">
                                  <a16:creationId xmlns:a16="http://schemas.microsoft.com/office/drawing/2014/main" id="{7E046E7C-509C-42AC-98D9-D36179668E6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292" name="Group 291">
                                <a:extLst>
                                  <a:ext uri="{FF2B5EF4-FFF2-40B4-BE49-F238E27FC236}">
                                    <a16:creationId xmlns:a16="http://schemas.microsoft.com/office/drawing/2014/main" id="{F2251744-8ED7-4B06-934B-F36101533BBC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294" name="Straight Connector 293">
                                  <a:extLst>
                                    <a:ext uri="{FF2B5EF4-FFF2-40B4-BE49-F238E27FC236}">
                                      <a16:creationId xmlns:a16="http://schemas.microsoft.com/office/drawing/2014/main" id="{870CFBFF-E722-42C4-AD24-A5DE092D119F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5" name="Straight Connector 294">
                                  <a:extLst>
                                    <a:ext uri="{FF2B5EF4-FFF2-40B4-BE49-F238E27FC236}">
                                      <a16:creationId xmlns:a16="http://schemas.microsoft.com/office/drawing/2014/main" id="{D42F2755-9815-4122-8E39-904823DC0DD8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293" name="Straight Connector 292">
                                <a:extLst>
                                  <a:ext uri="{FF2B5EF4-FFF2-40B4-BE49-F238E27FC236}">
                                    <a16:creationId xmlns:a16="http://schemas.microsoft.com/office/drawing/2014/main" id="{073A2471-A5B1-43F1-AAA9-16382846EAE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9" name="Group 288">
                              <a:extLst>
                                <a:ext uri="{FF2B5EF4-FFF2-40B4-BE49-F238E27FC236}">
                                  <a16:creationId xmlns:a16="http://schemas.microsoft.com/office/drawing/2014/main" id="{435ED90D-5C13-4187-8413-215715B4476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290" name="Straight Connector 289">
                                <a:extLst>
                                  <a:ext uri="{FF2B5EF4-FFF2-40B4-BE49-F238E27FC236}">
                                    <a16:creationId xmlns:a16="http://schemas.microsoft.com/office/drawing/2014/main" id="{21A8DEF8-04E1-45A6-A307-55330E89F5A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91" name="Straight Connector 290">
                                <a:extLst>
                                  <a:ext uri="{FF2B5EF4-FFF2-40B4-BE49-F238E27FC236}">
                                    <a16:creationId xmlns:a16="http://schemas.microsoft.com/office/drawing/2014/main" id="{9CF49B9F-9E5C-4F5B-9F7D-F275F8EE3FE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281" name="Group 280">
                            <a:extLst>
                              <a:ext uri="{FF2B5EF4-FFF2-40B4-BE49-F238E27FC236}">
                                <a16:creationId xmlns:a16="http://schemas.microsoft.com/office/drawing/2014/main" id="{A54CFA3F-46A0-4E27-BF2A-4B6F0C6F05D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282" name="Group 281">
                              <a:extLst>
                                <a:ext uri="{FF2B5EF4-FFF2-40B4-BE49-F238E27FC236}">
                                  <a16:creationId xmlns:a16="http://schemas.microsoft.com/office/drawing/2014/main" id="{45D5E6BE-8905-4CD5-8B49-2B4453910BC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286" name="Straight Connector 285">
                                <a:extLst>
                                  <a:ext uri="{FF2B5EF4-FFF2-40B4-BE49-F238E27FC236}">
                                    <a16:creationId xmlns:a16="http://schemas.microsoft.com/office/drawing/2014/main" id="{C4F5523D-764B-472B-A39A-FC281CF4B79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7" name="Straight Connector 286">
                                <a:extLst>
                                  <a:ext uri="{FF2B5EF4-FFF2-40B4-BE49-F238E27FC236}">
                                    <a16:creationId xmlns:a16="http://schemas.microsoft.com/office/drawing/2014/main" id="{623F998A-079A-4F2B-A30A-EF2D95316CF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3" name="Group 282">
                              <a:extLst>
                                <a:ext uri="{FF2B5EF4-FFF2-40B4-BE49-F238E27FC236}">
                                  <a16:creationId xmlns:a16="http://schemas.microsoft.com/office/drawing/2014/main" id="{F9D4CE03-F41E-4C96-9F4E-5C5BFA1300D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284" name="Straight Connector 283">
                                <a:extLst>
                                  <a:ext uri="{FF2B5EF4-FFF2-40B4-BE49-F238E27FC236}">
                                    <a16:creationId xmlns:a16="http://schemas.microsoft.com/office/drawing/2014/main" id="{2D054F52-8052-4FB4-8A6F-A3DD51593B94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5" name="Straight Connector 284">
                                <a:extLst>
                                  <a:ext uri="{FF2B5EF4-FFF2-40B4-BE49-F238E27FC236}">
                                    <a16:creationId xmlns:a16="http://schemas.microsoft.com/office/drawing/2014/main" id="{698ECFE6-D7DD-496D-B3AE-5535F0D04A9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  <p:cxnSp>
                    <p:nvCxnSpPr>
                      <p:cNvPr id="277" name="Straight Arrow Connector 276">
                        <a:extLst>
                          <a:ext uri="{FF2B5EF4-FFF2-40B4-BE49-F238E27FC236}">
                            <a16:creationId xmlns:a16="http://schemas.microsoft.com/office/drawing/2014/main" id="{7A16CD02-D3E7-499F-B7F8-B8C28EBFEA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74" name="Straight Connector 273">
                      <a:extLst>
                        <a:ext uri="{FF2B5EF4-FFF2-40B4-BE49-F238E27FC236}">
                          <a16:creationId xmlns:a16="http://schemas.microsoft.com/office/drawing/2014/main" id="{9E62CACA-28AE-41AD-8761-BB324966625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5" name="TextBox 274">
                          <a:extLst>
                            <a:ext uri="{FF2B5EF4-FFF2-40B4-BE49-F238E27FC236}">
                              <a16:creationId xmlns:a16="http://schemas.microsoft.com/office/drawing/2014/main" id="{CAA8E474-8281-48E2-B296-A52C51EFEBC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150</m:t>
                                </m:r>
                              </m:oMath>
                            </m:oMathPara>
                          </a14:m>
                          <a:endParaRPr lang="en-GB" sz="13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5" name="TextBox 274">
                          <a:extLst>
                            <a:ext uri="{FF2B5EF4-FFF2-40B4-BE49-F238E27FC236}">
                              <a16:creationId xmlns:a16="http://schemas.microsoft.com/office/drawing/2014/main" id="{CAA8E474-8281-48E2-B296-A52C51EFEBC8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blipFill>
                          <a:blip r:embed="rId16"/>
                          <a:stretch>
                            <a:fillRect l="-11321" r="-11321" b="-909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2" name="TextBox 271">
                        <a:extLst>
                          <a:ext uri="{FF2B5EF4-FFF2-40B4-BE49-F238E27FC236}">
                            <a16:creationId xmlns:a16="http://schemas.microsoft.com/office/drawing/2014/main" id="{BDFFAA83-9BB6-4EAB-B06C-9BD0134F4A6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230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2" name="TextBox 271">
                        <a:extLst>
                          <a:ext uri="{FF2B5EF4-FFF2-40B4-BE49-F238E27FC236}">
                            <a16:creationId xmlns:a16="http://schemas.microsoft.com/office/drawing/2014/main" id="{BDFFAA83-9BB6-4EAB-B06C-9BD0134F4A6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l="-11538" r="-11538" b="-606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1BCBAE27-4632-48D1-9681-EE8B7DA3EF5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13174"/>
          <a:stretch/>
        </p:blipFill>
        <p:spPr>
          <a:xfrm>
            <a:off x="8541990" y="2188374"/>
            <a:ext cx="2884042" cy="24638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609E046-48C4-1D03-E0E5-18C40E90AA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96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9"/>
    </mc:Choice>
    <mc:Fallback xmlns="">
      <p:transition spd="slow" advTm="13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F6C977FE-83DC-426F-9F98-CA30DCA3C1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92"/>
          <a:stretch/>
        </p:blipFill>
        <p:spPr>
          <a:xfrm>
            <a:off x="8695044" y="2132808"/>
            <a:ext cx="2602496" cy="25211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E62A733-1EC5-4FF9-8B19-108225D8CF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265"/>
          <a:stretch/>
        </p:blipFill>
        <p:spPr>
          <a:xfrm>
            <a:off x="8628135" y="2188373"/>
            <a:ext cx="2695593" cy="24716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8ABBB9E6-4EB0-428E-B074-D44BEBCCF256}"/>
              </a:ext>
            </a:extLst>
          </p:cNvPr>
          <p:cNvSpPr txBox="1">
            <a:spLocks/>
          </p:cNvSpPr>
          <p:nvPr/>
        </p:nvSpPr>
        <p:spPr>
          <a:xfrm>
            <a:off x="347652" y="1157463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4c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63" y="1980490"/>
                <a:ext cx="5145874" cy="404233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Shade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185&lt;</m:t>
                        </m:r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&lt;200</m:t>
                        </m:r>
                      </m:e>
                    </m:d>
                  </m:oMath>
                </a14:m>
                <a:endParaRPr lang="en-GB" sz="240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AutoNum type="alphaLcPeriod"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AutoNum type="alphaLcPeriod"/>
                </a:pPr>
                <a:endParaRPr lang="en-GB" sz="2400" dirty="0">
                  <a:solidFill>
                    <a:srgbClr val="0000FF"/>
                  </a:solidFill>
                </a:endParaRPr>
              </a:p>
              <a:p>
                <a:pPr>
                  <a:lnSpc>
                    <a:spcPts val="3300"/>
                  </a:lnSpc>
                </a:pPr>
                <a:endParaRPr lang="en-GB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63" y="1980490"/>
                <a:ext cx="5145874" cy="4042339"/>
              </a:xfrm>
              <a:prstGeom prst="rect">
                <a:avLst/>
              </a:prstGeom>
              <a:blipFill>
                <a:blip r:embed="rId7"/>
                <a:stretch>
                  <a:fillRect l="-1777" t="-6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2A99AB9-9BC2-4B29-BA20-9C51C0A374AC}"/>
              </a:ext>
            </a:extLst>
          </p:cNvPr>
          <p:cNvGrpSpPr/>
          <p:nvPr/>
        </p:nvGrpSpPr>
        <p:grpSpPr>
          <a:xfrm>
            <a:off x="7881509" y="1060197"/>
            <a:ext cx="4546348" cy="4248601"/>
            <a:chOff x="7901070" y="833427"/>
            <a:chExt cx="4546348" cy="4248601"/>
          </a:xfrm>
        </p:grpSpPr>
        <p:sp>
          <p:nvSpPr>
            <p:cNvPr id="261" name="Content Placeholder 2">
              <a:extLst>
                <a:ext uri="{FF2B5EF4-FFF2-40B4-BE49-F238E27FC236}">
                  <a16:creationId xmlns:a16="http://schemas.microsoft.com/office/drawing/2014/main" id="{E9FFFA41-C705-42A4-9284-9C30F8EE7409}"/>
                </a:ext>
              </a:extLst>
            </p:cNvPr>
            <p:cNvSpPr txBox="1">
              <a:spLocks/>
            </p:cNvSpPr>
            <p:nvPr/>
          </p:nvSpPr>
          <p:spPr>
            <a:xfrm>
              <a:off x="7901070" y="833427"/>
              <a:ext cx="4546348" cy="50502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300"/>
                </a:lnSpc>
                <a:buFont typeface="Arial" panose="020B0604020202020204" pitchFamily="34" charset="0"/>
                <a:buNone/>
              </a:pPr>
              <a:r>
                <a:rPr lang="en-GB" sz="1800" b="1" dirty="0">
                  <a:solidFill>
                    <a:srgbClr val="0000FF"/>
                  </a:solidFill>
                </a:rPr>
                <a:t>The Weight of a Group of Lions</a:t>
              </a: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6E3FF52E-17FD-4553-BDEF-A80CDF48027A}"/>
                </a:ext>
              </a:extLst>
            </p:cNvPr>
            <p:cNvGrpSpPr/>
            <p:nvPr/>
          </p:nvGrpSpPr>
          <p:grpSpPr>
            <a:xfrm>
              <a:off x="7975792" y="1338448"/>
              <a:ext cx="4068904" cy="3743580"/>
              <a:chOff x="1680128" y="1515381"/>
              <a:chExt cx="4068904" cy="3743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15A0A2ED-8FCA-45DE-863D-F1269B8CB298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15A0A2ED-8FCA-45DE-863D-F1269B8CB29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F4C6597F-4AF3-40AE-9122-7C6C155AC8FD}"/>
                  </a:ext>
                </a:extLst>
              </p:cNvPr>
              <p:cNvGrpSpPr/>
              <p:nvPr/>
            </p:nvGrpSpPr>
            <p:grpSpPr>
              <a:xfrm>
                <a:off x="1680128" y="1515381"/>
                <a:ext cx="3928855" cy="3743580"/>
                <a:chOff x="1680128" y="1515381"/>
                <a:chExt cx="3928855" cy="3743580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4D502E7F-84D7-4203-981F-387E63E994AF}"/>
                    </a:ext>
                  </a:extLst>
                </p:cNvPr>
                <p:cNvSpPr/>
                <p:nvPr/>
              </p:nvSpPr>
              <p:spPr>
                <a:xfrm>
                  <a:off x="3232633" y="4935796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A0A61383-9FC2-4588-95BD-D927C5449912}"/>
                    </a:ext>
                  </a:extLst>
                </p:cNvPr>
                <p:cNvSpPr/>
                <p:nvPr/>
              </p:nvSpPr>
              <p:spPr>
                <a:xfrm rot="16200000">
                  <a:off x="1000102" y="3255605"/>
                  <a:ext cx="168321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Probability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F7A2036F-F997-42F6-9F04-511156870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F7A2036F-F997-42F6-9F04-5111568700C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9FE056C5-62AB-4C4A-9464-634472673C26}"/>
                    </a:ext>
                  </a:extLst>
                </p:cNvPr>
                <p:cNvGrpSpPr/>
                <p:nvPr/>
              </p:nvGrpSpPr>
              <p:grpSpPr>
                <a:xfrm>
                  <a:off x="2055078" y="1802896"/>
                  <a:ext cx="3553905" cy="3066690"/>
                  <a:chOff x="2055078" y="1802896"/>
                  <a:chExt cx="3553905" cy="3066690"/>
                </a:xfrm>
              </p:grpSpPr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FC4B0849-CC46-46EC-84E4-CC6A4E3051E5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66690"/>
                    <a:chOff x="2055078" y="1802896"/>
                    <a:chExt cx="3553905" cy="3066690"/>
                  </a:xfrm>
                </p:grpSpPr>
                <p:grpSp>
                  <p:nvGrpSpPr>
                    <p:cNvPr id="273" name="Group 272">
                      <a:extLst>
                        <a:ext uri="{FF2B5EF4-FFF2-40B4-BE49-F238E27FC236}">
                          <a16:creationId xmlns:a16="http://schemas.microsoft.com/office/drawing/2014/main" id="{7597CD03-EA53-43AB-8809-C9485D3757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5078" y="1802896"/>
                      <a:ext cx="3553905" cy="3066690"/>
                      <a:chOff x="2007909" y="1253765"/>
                      <a:chExt cx="3553905" cy="3066690"/>
                    </a:xfrm>
                  </p:grpSpPr>
                  <p:grpSp>
                    <p:nvGrpSpPr>
                      <p:cNvPr id="276" name="Group 275">
                        <a:extLst>
                          <a:ext uri="{FF2B5EF4-FFF2-40B4-BE49-F238E27FC236}">
                            <a16:creationId xmlns:a16="http://schemas.microsoft.com/office/drawing/2014/main" id="{126A42BC-910B-4DB9-B97E-BA0EEF57EA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278" name="Group 277">
                          <a:extLst>
                            <a:ext uri="{FF2B5EF4-FFF2-40B4-BE49-F238E27FC236}">
                              <a16:creationId xmlns:a16="http://schemas.microsoft.com/office/drawing/2014/main" id="{74542DF9-284C-457B-B162-A05977649C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296" name="Straight Arrow Connector 295">
                            <a:extLst>
                              <a:ext uri="{FF2B5EF4-FFF2-40B4-BE49-F238E27FC236}">
                                <a16:creationId xmlns:a16="http://schemas.microsoft.com/office/drawing/2014/main" id="{C85870B4-0361-449B-9BB0-3EE18B3807D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97" name="Group 296">
                            <a:extLst>
                              <a:ext uri="{FF2B5EF4-FFF2-40B4-BE49-F238E27FC236}">
                                <a16:creationId xmlns:a16="http://schemas.microsoft.com/office/drawing/2014/main" id="{D5B19CB4-8FBC-4D4F-80F2-243311207B6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298" name="Group 297">
                              <a:extLst>
                                <a:ext uri="{FF2B5EF4-FFF2-40B4-BE49-F238E27FC236}">
                                  <a16:creationId xmlns:a16="http://schemas.microsoft.com/office/drawing/2014/main" id="{CDE60ED1-C99F-4F60-9D82-F2EE2BB7647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06FE2827-50AB-4F4A-A935-1E15BA6B15AA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06FE2827-50AB-4F4A-A935-1E15BA6B15AA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0BCF9295-DDE3-4DC4-9E22-BDEB17C648F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0BCF9295-DDE3-4DC4-9E22-BDEB17C648F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 l="-11538" r="-11538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5C7C4248-0D82-4623-840C-AB721547474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5C7C4248-0D82-4623-840C-AB721547474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6" name="TextBox 305">
                                    <a:extLst>
                                      <a:ext uri="{FF2B5EF4-FFF2-40B4-BE49-F238E27FC236}">
                                        <a16:creationId xmlns:a16="http://schemas.microsoft.com/office/drawing/2014/main" id="{1F173B38-8789-43E7-87A2-C0A6373D0FD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6" name="TextBox 305">
                                    <a:extLst>
                                      <a:ext uri="{FF2B5EF4-FFF2-40B4-BE49-F238E27FC236}">
                                        <a16:creationId xmlns:a16="http://schemas.microsoft.com/office/drawing/2014/main" id="{1F173B38-8789-43E7-87A2-C0A6373D0FD7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299" name="Group 298">
                              <a:extLst>
                                <a:ext uri="{FF2B5EF4-FFF2-40B4-BE49-F238E27FC236}">
                                  <a16:creationId xmlns:a16="http://schemas.microsoft.com/office/drawing/2014/main" id="{4424EC3D-F573-4AEF-A795-97DA739B68A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BDF81FEE-ACAF-449E-9004-7CF6AA502AA3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BDF81FEE-ACAF-449E-9004-7CF6AA502AA3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 l="-11321" r="-9434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F0523554-82B5-4F4A-86A9-0186087DF936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F0523554-82B5-4F4A-86A9-0186087DF936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5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EC3BAA7B-BD53-4108-93E9-DCD38EB193A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EC3BAA7B-BD53-4108-93E9-DCD38EB193A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6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279" name="Group 278">
                          <a:extLst>
                            <a:ext uri="{FF2B5EF4-FFF2-40B4-BE49-F238E27FC236}">
                              <a16:creationId xmlns:a16="http://schemas.microsoft.com/office/drawing/2014/main" id="{CCE1CF58-F217-4EF7-B935-FFB6F784160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280" name="Group 279">
                            <a:extLst>
                              <a:ext uri="{FF2B5EF4-FFF2-40B4-BE49-F238E27FC236}">
                                <a16:creationId xmlns:a16="http://schemas.microsoft.com/office/drawing/2014/main" id="{0386ADE2-8B18-4B76-8A80-DA30DC3FD67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288" name="Group 287">
                              <a:extLst>
                                <a:ext uri="{FF2B5EF4-FFF2-40B4-BE49-F238E27FC236}">
                                  <a16:creationId xmlns:a16="http://schemas.microsoft.com/office/drawing/2014/main" id="{7E046E7C-509C-42AC-98D9-D36179668E6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292" name="Group 291">
                                <a:extLst>
                                  <a:ext uri="{FF2B5EF4-FFF2-40B4-BE49-F238E27FC236}">
                                    <a16:creationId xmlns:a16="http://schemas.microsoft.com/office/drawing/2014/main" id="{F2251744-8ED7-4B06-934B-F36101533BBC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294" name="Straight Connector 293">
                                  <a:extLst>
                                    <a:ext uri="{FF2B5EF4-FFF2-40B4-BE49-F238E27FC236}">
                                      <a16:creationId xmlns:a16="http://schemas.microsoft.com/office/drawing/2014/main" id="{870CFBFF-E722-42C4-AD24-A5DE092D119F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5" name="Straight Connector 294">
                                  <a:extLst>
                                    <a:ext uri="{FF2B5EF4-FFF2-40B4-BE49-F238E27FC236}">
                                      <a16:creationId xmlns:a16="http://schemas.microsoft.com/office/drawing/2014/main" id="{D42F2755-9815-4122-8E39-904823DC0DD8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293" name="Straight Connector 292">
                                <a:extLst>
                                  <a:ext uri="{FF2B5EF4-FFF2-40B4-BE49-F238E27FC236}">
                                    <a16:creationId xmlns:a16="http://schemas.microsoft.com/office/drawing/2014/main" id="{073A2471-A5B1-43F1-AAA9-16382846EAE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9" name="Group 288">
                              <a:extLst>
                                <a:ext uri="{FF2B5EF4-FFF2-40B4-BE49-F238E27FC236}">
                                  <a16:creationId xmlns:a16="http://schemas.microsoft.com/office/drawing/2014/main" id="{435ED90D-5C13-4187-8413-215715B4476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290" name="Straight Connector 289">
                                <a:extLst>
                                  <a:ext uri="{FF2B5EF4-FFF2-40B4-BE49-F238E27FC236}">
                                    <a16:creationId xmlns:a16="http://schemas.microsoft.com/office/drawing/2014/main" id="{21A8DEF8-04E1-45A6-A307-55330E89F5A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91" name="Straight Connector 290">
                                <a:extLst>
                                  <a:ext uri="{FF2B5EF4-FFF2-40B4-BE49-F238E27FC236}">
                                    <a16:creationId xmlns:a16="http://schemas.microsoft.com/office/drawing/2014/main" id="{9CF49B9F-9E5C-4F5B-9F7D-F275F8EE3FE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281" name="Group 280">
                            <a:extLst>
                              <a:ext uri="{FF2B5EF4-FFF2-40B4-BE49-F238E27FC236}">
                                <a16:creationId xmlns:a16="http://schemas.microsoft.com/office/drawing/2014/main" id="{A54CFA3F-46A0-4E27-BF2A-4B6F0C6F05D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282" name="Group 281">
                              <a:extLst>
                                <a:ext uri="{FF2B5EF4-FFF2-40B4-BE49-F238E27FC236}">
                                  <a16:creationId xmlns:a16="http://schemas.microsoft.com/office/drawing/2014/main" id="{45D5E6BE-8905-4CD5-8B49-2B4453910BC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286" name="Straight Connector 285">
                                <a:extLst>
                                  <a:ext uri="{FF2B5EF4-FFF2-40B4-BE49-F238E27FC236}">
                                    <a16:creationId xmlns:a16="http://schemas.microsoft.com/office/drawing/2014/main" id="{C4F5523D-764B-472B-A39A-FC281CF4B79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7" name="Straight Connector 286">
                                <a:extLst>
                                  <a:ext uri="{FF2B5EF4-FFF2-40B4-BE49-F238E27FC236}">
                                    <a16:creationId xmlns:a16="http://schemas.microsoft.com/office/drawing/2014/main" id="{623F998A-079A-4F2B-A30A-EF2D95316CF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3" name="Group 282">
                              <a:extLst>
                                <a:ext uri="{FF2B5EF4-FFF2-40B4-BE49-F238E27FC236}">
                                  <a16:creationId xmlns:a16="http://schemas.microsoft.com/office/drawing/2014/main" id="{F9D4CE03-F41E-4C96-9F4E-5C5BFA1300D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284" name="Straight Connector 283">
                                <a:extLst>
                                  <a:ext uri="{FF2B5EF4-FFF2-40B4-BE49-F238E27FC236}">
                                    <a16:creationId xmlns:a16="http://schemas.microsoft.com/office/drawing/2014/main" id="{2D054F52-8052-4FB4-8A6F-A3DD51593B94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5" name="Straight Connector 284">
                                <a:extLst>
                                  <a:ext uri="{FF2B5EF4-FFF2-40B4-BE49-F238E27FC236}">
                                    <a16:creationId xmlns:a16="http://schemas.microsoft.com/office/drawing/2014/main" id="{698ECFE6-D7DD-496D-B3AE-5535F0D04A9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  <p:cxnSp>
                    <p:nvCxnSpPr>
                      <p:cNvPr id="277" name="Straight Arrow Connector 276">
                        <a:extLst>
                          <a:ext uri="{FF2B5EF4-FFF2-40B4-BE49-F238E27FC236}">
                            <a16:creationId xmlns:a16="http://schemas.microsoft.com/office/drawing/2014/main" id="{7A16CD02-D3E7-499F-B7F8-B8C28EBFEA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74" name="Straight Connector 273">
                      <a:extLst>
                        <a:ext uri="{FF2B5EF4-FFF2-40B4-BE49-F238E27FC236}">
                          <a16:creationId xmlns:a16="http://schemas.microsoft.com/office/drawing/2014/main" id="{9E62CACA-28AE-41AD-8761-BB324966625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5" name="TextBox 274">
                          <a:extLst>
                            <a:ext uri="{FF2B5EF4-FFF2-40B4-BE49-F238E27FC236}">
                              <a16:creationId xmlns:a16="http://schemas.microsoft.com/office/drawing/2014/main" id="{CAA8E474-8281-48E2-B296-A52C51EFEBC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150</m:t>
                                </m:r>
                              </m:oMath>
                            </m:oMathPara>
                          </a14:m>
                          <a:endParaRPr lang="en-GB" sz="13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5" name="TextBox 274">
                          <a:extLst>
                            <a:ext uri="{FF2B5EF4-FFF2-40B4-BE49-F238E27FC236}">
                              <a16:creationId xmlns:a16="http://schemas.microsoft.com/office/drawing/2014/main" id="{CAA8E474-8281-48E2-B296-A52C51EFEBC8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blipFill>
                          <a:blip r:embed="rId17"/>
                          <a:stretch>
                            <a:fillRect l="-11321" r="-11321" b="-909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2" name="TextBox 271">
                        <a:extLst>
                          <a:ext uri="{FF2B5EF4-FFF2-40B4-BE49-F238E27FC236}">
                            <a16:creationId xmlns:a16="http://schemas.microsoft.com/office/drawing/2014/main" id="{BDFFAA83-9BB6-4EAB-B06C-9BD0134F4A6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230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2" name="TextBox 271">
                        <a:extLst>
                          <a:ext uri="{FF2B5EF4-FFF2-40B4-BE49-F238E27FC236}">
                            <a16:creationId xmlns:a16="http://schemas.microsoft.com/office/drawing/2014/main" id="{BDFFAA83-9BB6-4EAB-B06C-9BD0134F4A6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 l="-11538" r="-11538" b="-606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02A4AB-F9FB-3DA6-87B3-0A894A5E45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6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3"/>
    </mc:Choice>
    <mc:Fallback xmlns="">
      <p:transition spd="slow" advTm="1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F10FEE7D-D482-4A57-9C12-51C15A8DA6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92"/>
          <a:stretch/>
        </p:blipFill>
        <p:spPr>
          <a:xfrm>
            <a:off x="8695044" y="2132808"/>
            <a:ext cx="2602496" cy="25211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3F860C0-7D2C-4767-AAEE-747E31DB8D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38"/>
          <a:stretch/>
        </p:blipFill>
        <p:spPr>
          <a:xfrm>
            <a:off x="8559228" y="2345158"/>
            <a:ext cx="2939957" cy="23354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19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8ABBB9E6-4EB0-428E-B074-D44BEBCCF256}"/>
              </a:ext>
            </a:extLst>
          </p:cNvPr>
          <p:cNvSpPr txBox="1">
            <a:spLocks/>
          </p:cNvSpPr>
          <p:nvPr/>
        </p:nvSpPr>
        <p:spPr>
          <a:xfrm>
            <a:off x="347652" y="1157463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4d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63" y="1980490"/>
                <a:ext cx="5145874" cy="404233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400" dirty="0">
                    <a:solidFill>
                      <a:srgbClr val="0000FF"/>
                    </a:solidFill>
                  </a:rPr>
                  <a:t>Shade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&gt;190</m:t>
                        </m:r>
                      </m:e>
                    </m:d>
                  </m:oMath>
                </a14:m>
                <a:r>
                  <a:rPr lang="en-GB" sz="2400" dirty="0">
                    <a:solidFill>
                      <a:srgbClr val="0000FF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AB41C7F-C9C6-457D-95A9-4B9ACE36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63" y="1980490"/>
                <a:ext cx="5145874" cy="4042339"/>
              </a:xfrm>
              <a:prstGeom prst="rect">
                <a:avLst/>
              </a:prstGeom>
              <a:blipFill>
                <a:blip r:embed="rId7"/>
                <a:stretch>
                  <a:fillRect l="-1777" t="-6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2A99AB9-9BC2-4B29-BA20-9C51C0A374AC}"/>
              </a:ext>
            </a:extLst>
          </p:cNvPr>
          <p:cNvGrpSpPr/>
          <p:nvPr/>
        </p:nvGrpSpPr>
        <p:grpSpPr>
          <a:xfrm>
            <a:off x="7881509" y="1060197"/>
            <a:ext cx="4546348" cy="4248601"/>
            <a:chOff x="7901070" y="833427"/>
            <a:chExt cx="4546348" cy="4248601"/>
          </a:xfrm>
        </p:grpSpPr>
        <p:sp>
          <p:nvSpPr>
            <p:cNvPr id="261" name="Content Placeholder 2">
              <a:extLst>
                <a:ext uri="{FF2B5EF4-FFF2-40B4-BE49-F238E27FC236}">
                  <a16:creationId xmlns:a16="http://schemas.microsoft.com/office/drawing/2014/main" id="{E9FFFA41-C705-42A4-9284-9C30F8EE7409}"/>
                </a:ext>
              </a:extLst>
            </p:cNvPr>
            <p:cNvSpPr txBox="1">
              <a:spLocks/>
            </p:cNvSpPr>
            <p:nvPr/>
          </p:nvSpPr>
          <p:spPr>
            <a:xfrm>
              <a:off x="7901070" y="833427"/>
              <a:ext cx="4546348" cy="50502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300"/>
                </a:lnSpc>
                <a:buFont typeface="Arial" panose="020B0604020202020204" pitchFamily="34" charset="0"/>
                <a:buNone/>
              </a:pPr>
              <a:r>
                <a:rPr lang="en-GB" sz="1800" b="1" dirty="0">
                  <a:solidFill>
                    <a:srgbClr val="0000FF"/>
                  </a:solidFill>
                </a:rPr>
                <a:t>The Weight of a Group of Lions</a:t>
              </a: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6E3FF52E-17FD-4553-BDEF-A80CDF48027A}"/>
                </a:ext>
              </a:extLst>
            </p:cNvPr>
            <p:cNvGrpSpPr/>
            <p:nvPr/>
          </p:nvGrpSpPr>
          <p:grpSpPr>
            <a:xfrm>
              <a:off x="7975792" y="1338448"/>
              <a:ext cx="4068904" cy="3743580"/>
              <a:chOff x="1680128" y="1515381"/>
              <a:chExt cx="4068904" cy="3743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15A0A2ED-8FCA-45DE-863D-F1269B8CB298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15A0A2ED-8FCA-45DE-863D-F1269B8CB29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F4C6597F-4AF3-40AE-9122-7C6C155AC8FD}"/>
                  </a:ext>
                </a:extLst>
              </p:cNvPr>
              <p:cNvGrpSpPr/>
              <p:nvPr/>
            </p:nvGrpSpPr>
            <p:grpSpPr>
              <a:xfrm>
                <a:off x="1680128" y="1515381"/>
                <a:ext cx="3928855" cy="3743580"/>
                <a:chOff x="1680128" y="1515381"/>
                <a:chExt cx="3928855" cy="3743580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4D502E7F-84D7-4203-981F-387E63E994AF}"/>
                    </a:ext>
                  </a:extLst>
                </p:cNvPr>
                <p:cNvSpPr/>
                <p:nvPr/>
              </p:nvSpPr>
              <p:spPr>
                <a:xfrm>
                  <a:off x="3232633" y="4935796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A0A61383-9FC2-4588-95BD-D927C5449912}"/>
                    </a:ext>
                  </a:extLst>
                </p:cNvPr>
                <p:cNvSpPr/>
                <p:nvPr/>
              </p:nvSpPr>
              <p:spPr>
                <a:xfrm rot="16200000">
                  <a:off x="1000102" y="3255605"/>
                  <a:ext cx="168321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Probability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F7A2036F-F997-42F6-9F04-511156870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F7A2036F-F997-42F6-9F04-5111568700C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9FE056C5-62AB-4C4A-9464-634472673C26}"/>
                    </a:ext>
                  </a:extLst>
                </p:cNvPr>
                <p:cNvGrpSpPr/>
                <p:nvPr/>
              </p:nvGrpSpPr>
              <p:grpSpPr>
                <a:xfrm>
                  <a:off x="2055078" y="1802896"/>
                  <a:ext cx="3553905" cy="3066690"/>
                  <a:chOff x="2055078" y="1802896"/>
                  <a:chExt cx="3553905" cy="3066690"/>
                </a:xfrm>
              </p:grpSpPr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FC4B0849-CC46-46EC-84E4-CC6A4E3051E5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66690"/>
                    <a:chOff x="2055078" y="1802896"/>
                    <a:chExt cx="3553905" cy="3066690"/>
                  </a:xfrm>
                </p:grpSpPr>
                <p:grpSp>
                  <p:nvGrpSpPr>
                    <p:cNvPr id="273" name="Group 272">
                      <a:extLst>
                        <a:ext uri="{FF2B5EF4-FFF2-40B4-BE49-F238E27FC236}">
                          <a16:creationId xmlns:a16="http://schemas.microsoft.com/office/drawing/2014/main" id="{7597CD03-EA53-43AB-8809-C9485D3757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5078" y="1802896"/>
                      <a:ext cx="3553905" cy="3066690"/>
                      <a:chOff x="2007909" y="1253765"/>
                      <a:chExt cx="3553905" cy="3066690"/>
                    </a:xfrm>
                  </p:grpSpPr>
                  <p:grpSp>
                    <p:nvGrpSpPr>
                      <p:cNvPr id="276" name="Group 275">
                        <a:extLst>
                          <a:ext uri="{FF2B5EF4-FFF2-40B4-BE49-F238E27FC236}">
                            <a16:creationId xmlns:a16="http://schemas.microsoft.com/office/drawing/2014/main" id="{126A42BC-910B-4DB9-B97E-BA0EEF57EA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278" name="Group 277">
                          <a:extLst>
                            <a:ext uri="{FF2B5EF4-FFF2-40B4-BE49-F238E27FC236}">
                              <a16:creationId xmlns:a16="http://schemas.microsoft.com/office/drawing/2014/main" id="{74542DF9-284C-457B-B162-A05977649C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296" name="Straight Arrow Connector 295">
                            <a:extLst>
                              <a:ext uri="{FF2B5EF4-FFF2-40B4-BE49-F238E27FC236}">
                                <a16:creationId xmlns:a16="http://schemas.microsoft.com/office/drawing/2014/main" id="{C85870B4-0361-449B-9BB0-3EE18B3807D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97" name="Group 296">
                            <a:extLst>
                              <a:ext uri="{FF2B5EF4-FFF2-40B4-BE49-F238E27FC236}">
                                <a16:creationId xmlns:a16="http://schemas.microsoft.com/office/drawing/2014/main" id="{D5B19CB4-8FBC-4D4F-80F2-243311207B6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298" name="Group 297">
                              <a:extLst>
                                <a:ext uri="{FF2B5EF4-FFF2-40B4-BE49-F238E27FC236}">
                                  <a16:creationId xmlns:a16="http://schemas.microsoft.com/office/drawing/2014/main" id="{CDE60ED1-C99F-4F60-9D82-F2EE2BB7647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06FE2827-50AB-4F4A-A935-1E15BA6B15AA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06FE2827-50AB-4F4A-A935-1E15BA6B15AA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0BCF9295-DDE3-4DC4-9E22-BDEB17C648F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0BCF9295-DDE3-4DC4-9E22-BDEB17C648F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 l="-11538" r="-11538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5C7C4248-0D82-4623-840C-AB721547474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5C7C4248-0D82-4623-840C-AB721547474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6" name="TextBox 305">
                                    <a:extLst>
                                      <a:ext uri="{FF2B5EF4-FFF2-40B4-BE49-F238E27FC236}">
                                        <a16:creationId xmlns:a16="http://schemas.microsoft.com/office/drawing/2014/main" id="{1F173B38-8789-43E7-87A2-C0A6373D0FD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6" name="TextBox 305">
                                    <a:extLst>
                                      <a:ext uri="{FF2B5EF4-FFF2-40B4-BE49-F238E27FC236}">
                                        <a16:creationId xmlns:a16="http://schemas.microsoft.com/office/drawing/2014/main" id="{1F173B38-8789-43E7-87A2-C0A6373D0FD7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299" name="Group 298">
                              <a:extLst>
                                <a:ext uri="{FF2B5EF4-FFF2-40B4-BE49-F238E27FC236}">
                                  <a16:creationId xmlns:a16="http://schemas.microsoft.com/office/drawing/2014/main" id="{4424EC3D-F573-4AEF-A795-97DA739B68A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BDF81FEE-ACAF-449E-9004-7CF6AA502AA3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BDF81FEE-ACAF-449E-9004-7CF6AA502AA3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 l="-11321" r="-9434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F0523554-82B5-4F4A-86A9-0186087DF936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F0523554-82B5-4F4A-86A9-0186087DF936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5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EC3BAA7B-BD53-4108-93E9-DCD38EB193A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EC3BAA7B-BD53-4108-93E9-DCD38EB193A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6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279" name="Group 278">
                          <a:extLst>
                            <a:ext uri="{FF2B5EF4-FFF2-40B4-BE49-F238E27FC236}">
                              <a16:creationId xmlns:a16="http://schemas.microsoft.com/office/drawing/2014/main" id="{CCE1CF58-F217-4EF7-B935-FFB6F784160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280" name="Group 279">
                            <a:extLst>
                              <a:ext uri="{FF2B5EF4-FFF2-40B4-BE49-F238E27FC236}">
                                <a16:creationId xmlns:a16="http://schemas.microsoft.com/office/drawing/2014/main" id="{0386ADE2-8B18-4B76-8A80-DA30DC3FD67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288" name="Group 287">
                              <a:extLst>
                                <a:ext uri="{FF2B5EF4-FFF2-40B4-BE49-F238E27FC236}">
                                  <a16:creationId xmlns:a16="http://schemas.microsoft.com/office/drawing/2014/main" id="{7E046E7C-509C-42AC-98D9-D36179668E6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292" name="Group 291">
                                <a:extLst>
                                  <a:ext uri="{FF2B5EF4-FFF2-40B4-BE49-F238E27FC236}">
                                    <a16:creationId xmlns:a16="http://schemas.microsoft.com/office/drawing/2014/main" id="{F2251744-8ED7-4B06-934B-F36101533BBC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294" name="Straight Connector 293">
                                  <a:extLst>
                                    <a:ext uri="{FF2B5EF4-FFF2-40B4-BE49-F238E27FC236}">
                                      <a16:creationId xmlns:a16="http://schemas.microsoft.com/office/drawing/2014/main" id="{870CFBFF-E722-42C4-AD24-A5DE092D119F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5" name="Straight Connector 294">
                                  <a:extLst>
                                    <a:ext uri="{FF2B5EF4-FFF2-40B4-BE49-F238E27FC236}">
                                      <a16:creationId xmlns:a16="http://schemas.microsoft.com/office/drawing/2014/main" id="{D42F2755-9815-4122-8E39-904823DC0DD8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293" name="Straight Connector 292">
                                <a:extLst>
                                  <a:ext uri="{FF2B5EF4-FFF2-40B4-BE49-F238E27FC236}">
                                    <a16:creationId xmlns:a16="http://schemas.microsoft.com/office/drawing/2014/main" id="{073A2471-A5B1-43F1-AAA9-16382846EAE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9" name="Group 288">
                              <a:extLst>
                                <a:ext uri="{FF2B5EF4-FFF2-40B4-BE49-F238E27FC236}">
                                  <a16:creationId xmlns:a16="http://schemas.microsoft.com/office/drawing/2014/main" id="{435ED90D-5C13-4187-8413-215715B4476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290" name="Straight Connector 289">
                                <a:extLst>
                                  <a:ext uri="{FF2B5EF4-FFF2-40B4-BE49-F238E27FC236}">
                                    <a16:creationId xmlns:a16="http://schemas.microsoft.com/office/drawing/2014/main" id="{21A8DEF8-04E1-45A6-A307-55330E89F5A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91" name="Straight Connector 290">
                                <a:extLst>
                                  <a:ext uri="{FF2B5EF4-FFF2-40B4-BE49-F238E27FC236}">
                                    <a16:creationId xmlns:a16="http://schemas.microsoft.com/office/drawing/2014/main" id="{9CF49B9F-9E5C-4F5B-9F7D-F275F8EE3FE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281" name="Group 280">
                            <a:extLst>
                              <a:ext uri="{FF2B5EF4-FFF2-40B4-BE49-F238E27FC236}">
                                <a16:creationId xmlns:a16="http://schemas.microsoft.com/office/drawing/2014/main" id="{A54CFA3F-46A0-4E27-BF2A-4B6F0C6F05D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282" name="Group 281">
                              <a:extLst>
                                <a:ext uri="{FF2B5EF4-FFF2-40B4-BE49-F238E27FC236}">
                                  <a16:creationId xmlns:a16="http://schemas.microsoft.com/office/drawing/2014/main" id="{45D5E6BE-8905-4CD5-8B49-2B4453910BC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286" name="Straight Connector 285">
                                <a:extLst>
                                  <a:ext uri="{FF2B5EF4-FFF2-40B4-BE49-F238E27FC236}">
                                    <a16:creationId xmlns:a16="http://schemas.microsoft.com/office/drawing/2014/main" id="{C4F5523D-764B-472B-A39A-FC281CF4B79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7" name="Straight Connector 286">
                                <a:extLst>
                                  <a:ext uri="{FF2B5EF4-FFF2-40B4-BE49-F238E27FC236}">
                                    <a16:creationId xmlns:a16="http://schemas.microsoft.com/office/drawing/2014/main" id="{623F998A-079A-4F2B-A30A-EF2D95316CF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3" name="Group 282">
                              <a:extLst>
                                <a:ext uri="{FF2B5EF4-FFF2-40B4-BE49-F238E27FC236}">
                                  <a16:creationId xmlns:a16="http://schemas.microsoft.com/office/drawing/2014/main" id="{F9D4CE03-F41E-4C96-9F4E-5C5BFA1300D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284" name="Straight Connector 283">
                                <a:extLst>
                                  <a:ext uri="{FF2B5EF4-FFF2-40B4-BE49-F238E27FC236}">
                                    <a16:creationId xmlns:a16="http://schemas.microsoft.com/office/drawing/2014/main" id="{2D054F52-8052-4FB4-8A6F-A3DD51593B94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5" name="Straight Connector 284">
                                <a:extLst>
                                  <a:ext uri="{FF2B5EF4-FFF2-40B4-BE49-F238E27FC236}">
                                    <a16:creationId xmlns:a16="http://schemas.microsoft.com/office/drawing/2014/main" id="{698ECFE6-D7DD-496D-B3AE-5535F0D04A9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  <p:cxnSp>
                    <p:nvCxnSpPr>
                      <p:cNvPr id="277" name="Straight Arrow Connector 276">
                        <a:extLst>
                          <a:ext uri="{FF2B5EF4-FFF2-40B4-BE49-F238E27FC236}">
                            <a16:creationId xmlns:a16="http://schemas.microsoft.com/office/drawing/2014/main" id="{7A16CD02-D3E7-499F-B7F8-B8C28EBFEA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74" name="Straight Connector 273">
                      <a:extLst>
                        <a:ext uri="{FF2B5EF4-FFF2-40B4-BE49-F238E27FC236}">
                          <a16:creationId xmlns:a16="http://schemas.microsoft.com/office/drawing/2014/main" id="{9E62CACA-28AE-41AD-8761-BB324966625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5" name="TextBox 274">
                          <a:extLst>
                            <a:ext uri="{FF2B5EF4-FFF2-40B4-BE49-F238E27FC236}">
                              <a16:creationId xmlns:a16="http://schemas.microsoft.com/office/drawing/2014/main" id="{CAA8E474-8281-48E2-B296-A52C51EFEBC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150</m:t>
                                </m:r>
                              </m:oMath>
                            </m:oMathPara>
                          </a14:m>
                          <a:endParaRPr lang="en-GB" sz="13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5" name="TextBox 274">
                          <a:extLst>
                            <a:ext uri="{FF2B5EF4-FFF2-40B4-BE49-F238E27FC236}">
                              <a16:creationId xmlns:a16="http://schemas.microsoft.com/office/drawing/2014/main" id="{CAA8E474-8281-48E2-B296-A52C51EFEBC8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blipFill>
                          <a:blip r:embed="rId17"/>
                          <a:stretch>
                            <a:fillRect l="-11321" r="-11321" b="-909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2" name="TextBox 271">
                        <a:extLst>
                          <a:ext uri="{FF2B5EF4-FFF2-40B4-BE49-F238E27FC236}">
                            <a16:creationId xmlns:a16="http://schemas.microsoft.com/office/drawing/2014/main" id="{BDFFAA83-9BB6-4EAB-B06C-9BD0134F4A6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230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2" name="TextBox 271">
                        <a:extLst>
                          <a:ext uri="{FF2B5EF4-FFF2-40B4-BE49-F238E27FC236}">
                            <a16:creationId xmlns:a16="http://schemas.microsoft.com/office/drawing/2014/main" id="{BDFFAA83-9BB6-4EAB-B06C-9BD0134F4A6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 l="-11538" r="-11538" b="-606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F88539-B6E2-056D-8906-8933CBED75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7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5"/>
    </mc:Choice>
    <mc:Fallback xmlns="">
      <p:transition spd="slow" advTm="1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37739" y="2859687"/>
            <a:ext cx="2161425" cy="1608404"/>
          </a:xfrm>
        </p:spPr>
        <p:txBody>
          <a:bodyPr>
            <a:normAutofit/>
          </a:bodyPr>
          <a:lstStyle/>
          <a:p>
            <a:pPr algn="ctr"/>
            <a:r>
              <a:rPr lang="en-US" sz="1900" dirty="0"/>
              <a:t>THE NORMAL DISTRIBUTION</a:t>
            </a:r>
            <a:endParaRPr lang="en-GB" sz="19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94396" y="1813843"/>
            <a:ext cx="5648462" cy="46353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The objectives for this session are to:</a:t>
            </a:r>
          </a:p>
          <a:p>
            <a:endParaRPr lang="en-GB" sz="2400" dirty="0">
              <a:solidFill>
                <a:srgbClr val="0000FF"/>
              </a:solidFill>
              <a:latin typeface="+mj-lt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  <a:latin typeface="+mj-lt"/>
              </a:rPr>
              <a:t>Understand the normal distribution and its characteristics.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EDBC665-08A6-F7A4-1782-494613A61A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2"/>
    </mc:Choice>
    <mc:Fallback xmlns="">
      <p:transition spd="slow" advTm="6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473739" cy="365125"/>
          </a:xfrm>
        </p:spPr>
        <p:txBody>
          <a:bodyPr/>
          <a:lstStyle/>
          <a:p>
            <a:r>
              <a:rPr lang="en-US" noProof="0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37739" y="2859687"/>
            <a:ext cx="2161425" cy="1608404"/>
          </a:xfrm>
        </p:spPr>
        <p:txBody>
          <a:bodyPr/>
          <a:lstStyle/>
          <a:p>
            <a:pPr algn="ctr"/>
            <a:r>
              <a:rPr lang="en-GB" dirty="0"/>
              <a:t>REVIEW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78583" y="1373459"/>
            <a:ext cx="6527417" cy="49374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  <a:latin typeface="+mj-lt"/>
              </a:rPr>
              <a:t>If you have understood the content of this session, you should be able to:</a:t>
            </a:r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  <a:latin typeface="+mj-l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rgbClr val="0000FF"/>
                </a:solidFill>
                <a:latin typeface="Comic Sans MS"/>
              </a:rPr>
              <a:t>Understand the normal distribution and its characteristics.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7AC00F2-A8FF-C2EB-49EF-E518BF89C0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88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6"/>
    </mc:Choice>
    <mc:Fallback xmlns="">
      <p:transition spd="slow" advTm="1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600761"/>
            <a:ext cx="3009207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11224" y="5945824"/>
            <a:ext cx="8825899" cy="547350"/>
          </a:xfrm>
        </p:spPr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39789" y="2638097"/>
            <a:ext cx="4849811" cy="3184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dirty="0">
                <a:solidFill>
                  <a:srgbClr val="0000FF"/>
                </a:solidFill>
              </a:rPr>
              <a:t>Now attempt the exercises in your text book related to this topic.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8319C1E-ED0A-6F28-9482-16E813DDE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641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4"/>
    </mc:Choice>
    <mc:Fallback xmlns="">
      <p:transition spd="slow" advTm="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182736" y="591748"/>
            <a:ext cx="4279285" cy="702406"/>
          </a:xfrm>
        </p:spPr>
        <p:txBody>
          <a:bodyPr anchor="t">
            <a:normAutofit/>
          </a:bodyPr>
          <a:lstStyle/>
          <a:p>
            <a:r>
              <a:rPr lang="en-US" sz="3200" dirty="0"/>
              <a:t>Copyright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2200" b="1" dirty="0">
                <a:solidFill>
                  <a:srgbClr val="000000"/>
                </a:solidFill>
              </a:rPr>
              <a:t>© Z. Ali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98915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11ACE3C-5873-C05D-8C4F-CA1005FC2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99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"/>
    </mc:Choice>
    <mc:Fallback xmlns="">
      <p:transition spd="slow" advTm="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5344412" y="1747525"/>
            <a:ext cx="6459662" cy="492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00"/>
              </a:lnSpc>
              <a:buNone/>
            </a:pPr>
            <a:r>
              <a:rPr lang="en-US" sz="2300" dirty="0">
                <a:solidFill>
                  <a:srgbClr val="0000FF"/>
                </a:solidFill>
              </a:rPr>
              <a:t> </a:t>
            </a:r>
            <a:endParaRPr lang="en-GB" sz="2300" dirty="0">
              <a:solidFill>
                <a:srgbClr val="0000FF"/>
              </a:solidFill>
            </a:endParaRPr>
          </a:p>
          <a:p>
            <a:pPr marL="0" indent="0">
              <a:lnSpc>
                <a:spcPts val="3300"/>
              </a:lnSpc>
              <a:buNone/>
            </a:pPr>
            <a:endParaRPr lang="en-GB" sz="2300" i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382293" y="2689311"/>
                <a:ext cx="4281043" cy="3530290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000" dirty="0">
                    <a:solidFill>
                      <a:srgbClr val="0000FF"/>
                    </a:solidFill>
                  </a:rPr>
                  <a:t>A </a:t>
                </a:r>
                <a:r>
                  <a:rPr lang="en-GB" sz="2000" b="1" dirty="0">
                    <a:solidFill>
                      <a:srgbClr val="FF0000"/>
                    </a:solidFill>
                  </a:rPr>
                  <a:t>discrete random variable</a:t>
                </a:r>
                <a:r>
                  <a:rPr lang="en-GB" sz="2000" dirty="0">
                    <a:solidFill>
                      <a:srgbClr val="0000FF"/>
                    </a:solidFill>
                  </a:rPr>
                  <a:t> can only take certain distinct values.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000" dirty="0">
                    <a:solidFill>
                      <a:srgbClr val="0000FF"/>
                    </a:solidFill>
                  </a:rPr>
                  <a:t>Sum of probabilities in a discrete probability distribution is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2000" dirty="0">
                    <a:solidFill>
                      <a:srgbClr val="0000FF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82293" y="2689311"/>
                <a:ext cx="4281043" cy="3530290"/>
              </a:xfrm>
              <a:blipFill>
                <a:blip r:embed="rId6"/>
                <a:stretch>
                  <a:fillRect l="-15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46848" y="850011"/>
            <a:ext cx="4745051" cy="1042492"/>
          </a:xfrm>
        </p:spPr>
        <p:txBody>
          <a:bodyPr>
            <a:normAutofit/>
          </a:bodyPr>
          <a:lstStyle/>
          <a:p>
            <a:r>
              <a:rPr lang="en-GB" sz="3000" dirty="0"/>
              <a:t>The Normal Distribution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NORMAL DISTRIBUTION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0A7E6F1-AA47-4C42-A8F0-2E9C9E048196}"/>
              </a:ext>
            </a:extLst>
          </p:cNvPr>
          <p:cNvSpPr txBox="1">
            <a:spLocks/>
          </p:cNvSpPr>
          <p:nvPr/>
        </p:nvSpPr>
        <p:spPr>
          <a:xfrm>
            <a:off x="359230" y="2045158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Discrete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52F31F14-3C8B-4C93-B568-D84784605A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918" y="5141521"/>
                <a:ext cx="4106909" cy="16862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000" dirty="0">
                    <a:solidFill>
                      <a:srgbClr val="0000FF"/>
                    </a:solidFill>
                  </a:rPr>
                  <a:t>Suppose ten dice are rolled.  Let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solidFill>
                      <a:srgbClr val="0000FF"/>
                    </a:solidFill>
                  </a:rPr>
                  <a:t> number of sixes.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000" dirty="0">
                    <a:solidFill>
                      <a:srgbClr val="0000FF"/>
                    </a:solidFill>
                  </a:rPr>
                  <a:t>The variable </a:t>
                </a:r>
                <a14:m>
                  <m:oMath xmlns:m="http://schemas.openxmlformats.org/officeDocument/2006/math">
                    <m:r>
                      <a:rPr lang="en-GB" sz="20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2000" dirty="0">
                    <a:solidFill>
                      <a:srgbClr val="0000FF"/>
                    </a:solidFill>
                  </a:rPr>
                  <a:t> is a discrete variable.</a:t>
                </a:r>
              </a:p>
              <a:p>
                <a:pPr marL="0" indent="0">
                  <a:lnSpc>
                    <a:spcPts val="3300"/>
                  </a:lnSpc>
                  <a:buFont typeface="Arial" panose="020B0604020202020204" pitchFamily="34" charset="0"/>
                  <a:buNone/>
                </a:pPr>
                <a:endParaRPr lang="en-GB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52F31F14-3C8B-4C93-B568-D84784605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18" y="5141521"/>
                <a:ext cx="4106909" cy="1686281"/>
              </a:xfrm>
              <a:prstGeom prst="rect">
                <a:avLst/>
              </a:prstGeom>
              <a:blipFill>
                <a:blip r:embed="rId7"/>
                <a:stretch>
                  <a:fillRect l="-1484" r="-7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02FA8CB-CAB8-4CEF-9C6F-DC9DF9E4AFB5}"/>
              </a:ext>
            </a:extLst>
          </p:cNvPr>
          <p:cNvSpPr txBox="1">
            <a:spLocks/>
          </p:cNvSpPr>
          <p:nvPr/>
        </p:nvSpPr>
        <p:spPr>
          <a:xfrm>
            <a:off x="354860" y="4522346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1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405AB84D-55DB-4138-BFC5-A996041C8BE9}"/>
              </a:ext>
            </a:extLst>
          </p:cNvPr>
          <p:cNvSpPr txBox="1">
            <a:spLocks/>
          </p:cNvSpPr>
          <p:nvPr/>
        </p:nvSpPr>
        <p:spPr>
          <a:xfrm>
            <a:off x="5305779" y="1564650"/>
            <a:ext cx="6498295" cy="2258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00"/>
              </a:lnSpc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0000FF"/>
                </a:solidFill>
              </a:rPr>
              <a:t>When ten fair dice are rolled, we have:</a:t>
            </a: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6D881B6A-C4F9-490C-9271-759795C964E9}"/>
              </a:ext>
            </a:extLst>
          </p:cNvPr>
          <p:cNvSpPr txBox="1">
            <a:spLocks/>
          </p:cNvSpPr>
          <p:nvPr/>
        </p:nvSpPr>
        <p:spPr>
          <a:xfrm>
            <a:off x="5305779" y="983103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1 Illustration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55FAF0-EC2E-47AA-AD40-BF760AF5B056}"/>
              </a:ext>
            </a:extLst>
          </p:cNvPr>
          <p:cNvCxnSpPr/>
          <p:nvPr/>
        </p:nvCxnSpPr>
        <p:spPr>
          <a:xfrm flipV="1">
            <a:off x="10850631" y="2256555"/>
            <a:ext cx="354325" cy="182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51C456D-76F1-4B4F-B1C6-59DC8ED273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6370" y="2117906"/>
            <a:ext cx="4573237" cy="2865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443C63D-DBA3-402E-B7A4-F62B36DE9A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3966153"/>
                  </p:ext>
                </p:extLst>
              </p:nvPr>
            </p:nvGraphicFramePr>
            <p:xfrm>
              <a:off x="4618632" y="5166499"/>
              <a:ext cx="7517314" cy="408940"/>
            </p:xfrm>
            <a:graphic>
              <a:graphicData uri="http://schemas.openxmlformats.org/drawingml/2006/table">
                <a:tbl>
                  <a:tblPr>
                    <a:tableStyleId>{E8B1032C-EA38-4F05-BA0D-38AFFFC7BED3}</a:tableStyleId>
                  </a:tblPr>
                  <a:tblGrid>
                    <a:gridCol w="698022">
                      <a:extLst>
                        <a:ext uri="{9D8B030D-6E8A-4147-A177-3AD203B41FA5}">
                          <a16:colId xmlns:a16="http://schemas.microsoft.com/office/drawing/2014/main" val="827370268"/>
                        </a:ext>
                      </a:extLst>
                    </a:gridCol>
                    <a:gridCol w="572264">
                      <a:extLst>
                        <a:ext uri="{9D8B030D-6E8A-4147-A177-3AD203B41FA5}">
                          <a16:colId xmlns:a16="http://schemas.microsoft.com/office/drawing/2014/main" val="2933806785"/>
                        </a:ext>
                      </a:extLst>
                    </a:gridCol>
                    <a:gridCol w="609041">
                      <a:extLst>
                        <a:ext uri="{9D8B030D-6E8A-4147-A177-3AD203B41FA5}">
                          <a16:colId xmlns:a16="http://schemas.microsoft.com/office/drawing/2014/main" val="1161248922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3014459270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3075067859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331979127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2042507792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1733128962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3247697683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2117887327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3125328179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4119040304"/>
                        </a:ext>
                      </a:extLst>
                    </a:gridCol>
                  </a:tblGrid>
                  <a:tr h="184150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GB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GB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GB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en-GB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en-GB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en-GB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en-GB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oMath>
                            </m:oMathPara>
                          </a14:m>
                          <a:endParaRPr lang="en-GB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oMath>
                            </m:oMathPara>
                          </a14:m>
                          <a:endParaRPr lang="en-GB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</m:oMath>
                            </m:oMathPara>
                          </a14:m>
                          <a:endParaRPr lang="en-GB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</m:oMath>
                            </m:oMathPara>
                          </a14:m>
                          <a:endParaRPr lang="en-GB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</m:oMath>
                            </m:oMathPara>
                          </a14:m>
                          <a:endParaRPr lang="en-GB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val="387852491"/>
                      </a:ext>
                    </a:extLst>
                  </a:tr>
                  <a:tr h="184150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0.162</m:t>
                                </m:r>
                              </m:oMath>
                            </m:oMathPara>
                          </a14:m>
                          <a:endParaRPr lang="en-GB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0.323</m:t>
                                </m:r>
                              </m:oMath>
                            </m:oMathPara>
                          </a14:m>
                          <a:endParaRPr lang="en-GB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0.291</m:t>
                                </m:r>
                              </m:oMath>
                            </m:oMathPara>
                          </a14:m>
                          <a:endParaRPr lang="en-GB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0.155</m:t>
                                </m:r>
                              </m:oMath>
                            </m:oMathPara>
                          </a14:m>
                          <a:endParaRPr lang="en-GB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0.054</m:t>
                                </m:r>
                              </m:oMath>
                            </m:oMathPara>
                          </a14:m>
                          <a:endParaRPr lang="en-GB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0.013</m:t>
                                </m:r>
                              </m:oMath>
                            </m:oMathPara>
                          </a14:m>
                          <a:endParaRPr lang="en-GB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0.002</m:t>
                                </m:r>
                              </m:oMath>
                            </m:oMathPara>
                          </a14:m>
                          <a:endParaRPr lang="en-GB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0.000</m:t>
                                </m:r>
                              </m:oMath>
                            </m:oMathPara>
                          </a14:m>
                          <a:endParaRPr lang="en-GB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0.000</m:t>
                                </m:r>
                              </m:oMath>
                            </m:oMathPara>
                          </a14:m>
                          <a:endParaRPr lang="en-GB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0.000</m:t>
                                </m:r>
                              </m:oMath>
                            </m:oMathPara>
                          </a14:m>
                          <a:endParaRPr lang="en-GB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0.000</m:t>
                                </m:r>
                              </m:oMath>
                            </m:oMathPara>
                          </a14:m>
                          <a:endParaRPr lang="en-GB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val="38159523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443C63D-DBA3-402E-B7A4-F62B36DE9A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3966153"/>
                  </p:ext>
                </p:extLst>
              </p:nvPr>
            </p:nvGraphicFramePr>
            <p:xfrm>
              <a:off x="4618632" y="5166499"/>
              <a:ext cx="7517314" cy="408940"/>
            </p:xfrm>
            <a:graphic>
              <a:graphicData uri="http://schemas.openxmlformats.org/drawingml/2006/table">
                <a:tbl>
                  <a:tblPr>
                    <a:tableStyleId>{E8B1032C-EA38-4F05-BA0D-38AFFFC7BED3}</a:tableStyleId>
                  </a:tblPr>
                  <a:tblGrid>
                    <a:gridCol w="698022">
                      <a:extLst>
                        <a:ext uri="{9D8B030D-6E8A-4147-A177-3AD203B41FA5}">
                          <a16:colId xmlns:a16="http://schemas.microsoft.com/office/drawing/2014/main" val="827370268"/>
                        </a:ext>
                      </a:extLst>
                    </a:gridCol>
                    <a:gridCol w="572264">
                      <a:extLst>
                        <a:ext uri="{9D8B030D-6E8A-4147-A177-3AD203B41FA5}">
                          <a16:colId xmlns:a16="http://schemas.microsoft.com/office/drawing/2014/main" val="2933806785"/>
                        </a:ext>
                      </a:extLst>
                    </a:gridCol>
                    <a:gridCol w="609041">
                      <a:extLst>
                        <a:ext uri="{9D8B030D-6E8A-4147-A177-3AD203B41FA5}">
                          <a16:colId xmlns:a16="http://schemas.microsoft.com/office/drawing/2014/main" val="1161248922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3014459270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3075067859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331979127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2042507792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1733128962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3247697683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2117887327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3125328179"/>
                        </a:ext>
                      </a:extLst>
                    </a:gridCol>
                    <a:gridCol w="626443">
                      <a:extLst>
                        <a:ext uri="{9D8B030D-6E8A-4147-A177-3AD203B41FA5}">
                          <a16:colId xmlns:a16="http://schemas.microsoft.com/office/drawing/2014/main" val="4119040304"/>
                        </a:ext>
                      </a:extLst>
                    </a:gridCol>
                  </a:tblGrid>
                  <a:tr h="2044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870" t="-2941" r="-974783" b="-1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123404" t="-2941" r="-1092553" b="-1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212121" t="-2941" r="-937374" b="-1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300000" t="-2941" r="-800971" b="-1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400000" t="-2941" r="-700971" b="-1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500000" t="-2941" r="-600971" b="-1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600000" t="-2941" r="-500971" b="-1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700000" t="-2941" r="-400971" b="-1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807843" t="-2941" r="-304902" b="-1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899029" t="-2941" r="-201942" b="-1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999029" t="-2941" r="-101942" b="-1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1099029" t="-2941" r="-1942" b="-13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852491"/>
                      </a:ext>
                    </a:extLst>
                  </a:tr>
                  <a:tr h="2044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870" t="-102941" r="-974783" b="-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123404" t="-102941" r="-1092553" b="-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212121" t="-102941" r="-937374" b="-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300000" t="-102941" r="-800971" b="-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400000" t="-102941" r="-700971" b="-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500000" t="-102941" r="-600971" b="-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600000" t="-102941" r="-500971" b="-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700000" t="-102941" r="-400971" b="-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807843" t="-102941" r="-304902" b="-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899029" t="-102941" r="-201942" b="-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999029" t="-102941" r="-101942" b="-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blipFill>
                          <a:blip r:embed="rId9"/>
                          <a:stretch>
                            <a:fillRect l="-1099029" t="-102941" r="-1942" b="-3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595236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F1024109-B11B-49D9-8522-782CF6E34692}"/>
              </a:ext>
            </a:extLst>
          </p:cNvPr>
          <p:cNvGrpSpPr/>
          <p:nvPr/>
        </p:nvGrpSpPr>
        <p:grpSpPr>
          <a:xfrm>
            <a:off x="6508954" y="2087820"/>
            <a:ext cx="4865588" cy="3581460"/>
            <a:chOff x="6508954" y="2087820"/>
            <a:chExt cx="4865588" cy="35814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C1721A0-F37D-4396-8572-99E02A524DAD}"/>
                </a:ext>
              </a:extLst>
            </p:cNvPr>
            <p:cNvGrpSpPr/>
            <p:nvPr/>
          </p:nvGrpSpPr>
          <p:grpSpPr>
            <a:xfrm>
              <a:off x="6872748" y="2087820"/>
              <a:ext cx="4501794" cy="601491"/>
              <a:chOff x="6872748" y="2087820"/>
              <a:chExt cx="4501794" cy="60149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3FF47813-4646-4379-AD29-E5656CA6B075}"/>
                      </a:ext>
                    </a:extLst>
                  </p:cNvPr>
                  <p:cNvSpPr/>
                  <p:nvPr/>
                </p:nvSpPr>
                <p:spPr>
                  <a:xfrm>
                    <a:off x="6995651" y="2087820"/>
                    <a:ext cx="4378891" cy="369332"/>
                  </a:xfrm>
                  <a:prstGeom prst="rec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GB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=2</m:t>
                            </m:r>
                          </m:e>
                        </m:d>
                      </m:oMath>
                    </a14:m>
                    <a:r>
                      <a:rPr lang="en-GB" dirty="0">
                        <a:solidFill>
                          <a:srgbClr val="0000FF"/>
                        </a:solidFill>
                      </a:rPr>
                      <a:t> = Probability number of sixes is </a:t>
                    </a:r>
                    <a14:m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3FF47813-4646-4379-AD29-E5656CA6B07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5651" y="2087820"/>
                    <a:ext cx="4378891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6349" b="-22222"/>
                    </a:stretch>
                  </a:blipFill>
                  <a:ln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5F2EF48A-966F-4A7A-AB68-34DD747C97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72748" y="2448175"/>
                <a:ext cx="122903" cy="24113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D3E646-9697-4B45-A2DD-E3D8285271DF}"/>
                </a:ext>
              </a:extLst>
            </p:cNvPr>
            <p:cNvSpPr/>
            <p:nvPr/>
          </p:nvSpPr>
          <p:spPr>
            <a:xfrm>
              <a:off x="6508954" y="5072658"/>
              <a:ext cx="600360" cy="5966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ADB457-4D76-B5E5-113E-C708873A4E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32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64"/>
    </mc:Choice>
    <mc:Fallback xmlns="">
      <p:transition spd="slow" advTm="54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/>
      <p:bldP spid="20" grpId="0"/>
      <p:bldP spid="70" grpId="0"/>
      <p:bldP spid="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5344412" y="1747525"/>
            <a:ext cx="6459662" cy="492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00"/>
              </a:lnSpc>
              <a:buNone/>
            </a:pPr>
            <a:r>
              <a:rPr lang="en-US" sz="2300" dirty="0">
                <a:solidFill>
                  <a:srgbClr val="0000FF"/>
                </a:solidFill>
              </a:rPr>
              <a:t> </a:t>
            </a:r>
            <a:endParaRPr lang="en-GB" sz="2300" dirty="0">
              <a:solidFill>
                <a:srgbClr val="0000FF"/>
              </a:solidFill>
            </a:endParaRPr>
          </a:p>
          <a:p>
            <a:pPr marL="0" indent="0">
              <a:lnSpc>
                <a:spcPts val="3300"/>
              </a:lnSpc>
              <a:buNone/>
            </a:pPr>
            <a:endParaRPr lang="en-GB" sz="2300" i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382293" y="2689311"/>
                <a:ext cx="4281043" cy="3530290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000" dirty="0">
                    <a:solidFill>
                      <a:srgbClr val="0000FF"/>
                    </a:solidFill>
                  </a:rPr>
                  <a:t>A </a:t>
                </a:r>
                <a:r>
                  <a:rPr lang="en-GB" sz="2000" b="1" dirty="0">
                    <a:solidFill>
                      <a:srgbClr val="FF0000"/>
                    </a:solidFill>
                  </a:rPr>
                  <a:t>continuous random variable</a:t>
                </a:r>
                <a:r>
                  <a:rPr lang="en-GB" sz="2000" dirty="0">
                    <a:solidFill>
                      <a:srgbClr val="0000FF"/>
                    </a:solidFill>
                  </a:rPr>
                  <a:t> can take infinitely many values.  The probability that this variable takes a specific value is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2000" dirty="0">
                    <a:solidFill>
                      <a:srgbClr val="0000FF"/>
                    </a:solidFill>
                  </a:rPr>
                  <a:t>.  So we consider a range of values.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82293" y="2689311"/>
                <a:ext cx="4281043" cy="3530290"/>
              </a:xfrm>
              <a:blipFill>
                <a:blip r:embed="rId6"/>
                <a:stretch>
                  <a:fillRect l="-15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46848" y="850011"/>
            <a:ext cx="4745051" cy="1042492"/>
          </a:xfrm>
        </p:spPr>
        <p:txBody>
          <a:bodyPr>
            <a:normAutofit/>
          </a:bodyPr>
          <a:lstStyle/>
          <a:p>
            <a:r>
              <a:rPr lang="en-GB" sz="3000" dirty="0"/>
              <a:t>The Normal Distribution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NORMAL DISTRIBUTION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0A7E6F1-AA47-4C42-A8F0-2E9C9E048196}"/>
              </a:ext>
            </a:extLst>
          </p:cNvPr>
          <p:cNvSpPr txBox="1">
            <a:spLocks/>
          </p:cNvSpPr>
          <p:nvPr/>
        </p:nvSpPr>
        <p:spPr>
          <a:xfrm>
            <a:off x="359230" y="2045158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Continuous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52F31F14-3C8B-4C93-B568-D84784605A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918" y="5276849"/>
                <a:ext cx="4106909" cy="15336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000" dirty="0">
                    <a:solidFill>
                      <a:srgbClr val="0000FF"/>
                    </a:solidFill>
                  </a:rPr>
                  <a:t>Suppose ten dice are rolled.  Let 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20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solidFill>
                      <a:srgbClr val="0000FF"/>
                    </a:solidFill>
                  </a:rPr>
                  <a:t> average surface area of dice.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r>
                      <a:rPr lang="en-GB" sz="2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sz="2000" dirty="0">
                    <a:solidFill>
                      <a:srgbClr val="0000FF"/>
                    </a:solidFill>
                  </a:rPr>
                  <a:t> is a continuous random variable.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52F31F14-3C8B-4C93-B568-D84784605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18" y="5276849"/>
                <a:ext cx="4106909" cy="1533604"/>
              </a:xfrm>
              <a:prstGeom prst="rect">
                <a:avLst/>
              </a:prstGeom>
              <a:blipFill>
                <a:blip r:embed="rId7"/>
                <a:stretch>
                  <a:fillRect l="-1484" b="-7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02FA8CB-CAB8-4CEF-9C6F-DC9DF9E4AFB5}"/>
              </a:ext>
            </a:extLst>
          </p:cNvPr>
          <p:cNvSpPr txBox="1">
            <a:spLocks/>
          </p:cNvSpPr>
          <p:nvPr/>
        </p:nvSpPr>
        <p:spPr>
          <a:xfrm>
            <a:off x="356074" y="4720356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405AB84D-55DB-4138-BFC5-A996041C8B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39908" y="4720356"/>
                <a:ext cx="6459662" cy="22586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Font typeface="Arial" panose="020B0604020202020204" pitchFamily="34" charset="0"/>
                  <a:buNone/>
                </a:pPr>
                <a:r>
                  <a:rPr lang="en-GB" sz="2000" dirty="0">
                    <a:solidFill>
                      <a:srgbClr val="0000FF"/>
                    </a:solidFill>
                  </a:rPr>
                  <a:t>A continuous random variable has a </a:t>
                </a:r>
                <a:r>
                  <a:rPr lang="en-GB" sz="2000" b="1" dirty="0">
                    <a:solidFill>
                      <a:srgbClr val="FF0000"/>
                    </a:solidFill>
                  </a:rPr>
                  <a:t>continuous probability distribution</a:t>
                </a:r>
                <a:r>
                  <a:rPr lang="en-GB" sz="2000" dirty="0">
                    <a:solidFill>
                      <a:srgbClr val="0000FF"/>
                    </a:solidFill>
                  </a:rPr>
                  <a:t>.  We can show this as a curve on a graph.</a:t>
                </a:r>
              </a:p>
              <a:p>
                <a:pPr marL="0" indent="0">
                  <a:lnSpc>
                    <a:spcPts val="3300"/>
                  </a:lnSpc>
                  <a:buFont typeface="Arial" panose="020B0604020202020204" pitchFamily="34" charset="0"/>
                  <a:buNone/>
                </a:pPr>
                <a:r>
                  <a:rPr lang="en-GB" sz="2000" b="1" dirty="0">
                    <a:solidFill>
                      <a:srgbClr val="FF0000"/>
                    </a:solidFill>
                  </a:rPr>
                  <a:t>Area</a:t>
                </a:r>
                <a:r>
                  <a:rPr lang="en-GB" sz="2000" dirty="0">
                    <a:solidFill>
                      <a:srgbClr val="0000FF"/>
                    </a:solidFill>
                  </a:rPr>
                  <a:t> under a </a:t>
                </a:r>
                <a:r>
                  <a:rPr lang="en-GB" sz="2000" b="1" dirty="0">
                    <a:solidFill>
                      <a:srgbClr val="FF0000"/>
                    </a:solidFill>
                  </a:rPr>
                  <a:t>continuous probability distribution </a:t>
                </a:r>
                <a:r>
                  <a:rPr lang="en-GB" sz="2000" dirty="0">
                    <a:solidFill>
                      <a:srgbClr val="0000FF"/>
                    </a:solidFill>
                  </a:rPr>
                  <a:t>equals 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sz="2000" dirty="0">
                    <a:solidFill>
                      <a:srgbClr val="0000FF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405AB84D-55DB-4138-BFC5-A996041C8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908" y="4720356"/>
                <a:ext cx="6459662" cy="2258630"/>
              </a:xfrm>
              <a:prstGeom prst="rect">
                <a:avLst/>
              </a:prstGeom>
              <a:blipFill>
                <a:blip r:embed="rId8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6D881B6A-C4F9-490C-9271-759795C964E9}"/>
              </a:ext>
            </a:extLst>
          </p:cNvPr>
          <p:cNvSpPr txBox="1">
            <a:spLocks/>
          </p:cNvSpPr>
          <p:nvPr/>
        </p:nvSpPr>
        <p:spPr>
          <a:xfrm>
            <a:off x="5305779" y="983103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2 Illustration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55FAF0-EC2E-47AA-AD40-BF760AF5B056}"/>
              </a:ext>
            </a:extLst>
          </p:cNvPr>
          <p:cNvCxnSpPr/>
          <p:nvPr/>
        </p:nvCxnSpPr>
        <p:spPr>
          <a:xfrm flipV="1">
            <a:off x="10850631" y="2256555"/>
            <a:ext cx="354325" cy="182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6">
            <a:extLst>
              <a:ext uri="{FF2B5EF4-FFF2-40B4-BE49-F238E27FC236}">
                <a16:creationId xmlns:a16="http://schemas.microsoft.com/office/drawing/2014/main" id="{8DD27A85-8F13-4A5D-9091-48ED1143D317}"/>
              </a:ext>
            </a:extLst>
          </p:cNvPr>
          <p:cNvSpPr txBox="1">
            <a:spLocks/>
          </p:cNvSpPr>
          <p:nvPr/>
        </p:nvSpPr>
        <p:spPr>
          <a:xfrm>
            <a:off x="5448359" y="4074641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Continuous Random Variable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C6AE76A-CEAA-4B6C-B141-B12C21517942}"/>
              </a:ext>
            </a:extLst>
          </p:cNvPr>
          <p:cNvCxnSpPr/>
          <p:nvPr/>
        </p:nvCxnSpPr>
        <p:spPr>
          <a:xfrm>
            <a:off x="10629740" y="3748331"/>
            <a:ext cx="0" cy="107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9903B62-FB9D-4AA8-8EE4-BB785CA94AE6}"/>
              </a:ext>
            </a:extLst>
          </p:cNvPr>
          <p:cNvGrpSpPr/>
          <p:nvPr/>
        </p:nvGrpSpPr>
        <p:grpSpPr>
          <a:xfrm>
            <a:off x="8958305" y="1398094"/>
            <a:ext cx="3057525" cy="2804701"/>
            <a:chOff x="8958305" y="1398094"/>
            <a:chExt cx="3057525" cy="28047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5718F0-C4E6-40C4-A7F5-BFD8D0EE0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58305" y="1398094"/>
              <a:ext cx="3057525" cy="247650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953AA18-FC8C-4F2E-B55C-942B13662B3C}"/>
                </a:ext>
              </a:extLst>
            </p:cNvPr>
            <p:cNvGrpSpPr/>
            <p:nvPr/>
          </p:nvGrpSpPr>
          <p:grpSpPr>
            <a:xfrm>
              <a:off x="11001532" y="3766930"/>
              <a:ext cx="370614" cy="423164"/>
              <a:chOff x="11001532" y="3766930"/>
              <a:chExt cx="370614" cy="423164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08C86AE-EDFC-414F-9A48-9962CE994DCC}"/>
                  </a:ext>
                </a:extLst>
              </p:cNvPr>
              <p:cNvCxnSpPr/>
              <p:nvPr/>
            </p:nvCxnSpPr>
            <p:spPr>
              <a:xfrm>
                <a:off x="11204956" y="3766930"/>
                <a:ext cx="0" cy="1076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791F8EC8-B1D1-4A35-9CF3-E67F1C9C8231}"/>
                      </a:ext>
                    </a:extLst>
                  </p:cNvPr>
                  <p:cNvSpPr/>
                  <p:nvPr/>
                </p:nvSpPr>
                <p:spPr>
                  <a:xfrm>
                    <a:off x="11001532" y="3820762"/>
                    <a:ext cx="37061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791F8EC8-B1D1-4A35-9CF3-E67F1C9C823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01532" y="3820762"/>
                    <a:ext cx="370614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846DE50-E96D-4E4D-A752-0B5D7F3381A4}"/>
                </a:ext>
              </a:extLst>
            </p:cNvPr>
            <p:cNvGrpSpPr/>
            <p:nvPr/>
          </p:nvGrpSpPr>
          <p:grpSpPr>
            <a:xfrm>
              <a:off x="10435322" y="3779631"/>
              <a:ext cx="370614" cy="423164"/>
              <a:chOff x="11001532" y="3766930"/>
              <a:chExt cx="370614" cy="423164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655DB74-B15F-4C4D-8D80-0D9D0F851681}"/>
                  </a:ext>
                </a:extLst>
              </p:cNvPr>
              <p:cNvCxnSpPr/>
              <p:nvPr/>
            </p:nvCxnSpPr>
            <p:spPr>
              <a:xfrm>
                <a:off x="11204956" y="3766930"/>
                <a:ext cx="0" cy="1076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92E0DC21-5C80-4A83-93CD-F62E91E9436C}"/>
                      </a:ext>
                    </a:extLst>
                  </p:cNvPr>
                  <p:cNvSpPr/>
                  <p:nvPr/>
                </p:nvSpPr>
                <p:spPr>
                  <a:xfrm>
                    <a:off x="11001532" y="3820762"/>
                    <a:ext cx="37061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92E0DC21-5C80-4A83-93CD-F62E91E943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01532" y="3820762"/>
                    <a:ext cx="370614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CE088AD-79ED-4DEF-8C87-BF259C52BF68}"/>
                </a:ext>
              </a:extLst>
            </p:cNvPr>
            <p:cNvGrpSpPr/>
            <p:nvPr/>
          </p:nvGrpSpPr>
          <p:grpSpPr>
            <a:xfrm>
              <a:off x="9860106" y="3761032"/>
              <a:ext cx="370614" cy="423164"/>
              <a:chOff x="11001532" y="3766930"/>
              <a:chExt cx="370614" cy="423164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DC27D977-32B6-4CD2-9629-BD2E6CC73B56}"/>
                  </a:ext>
                </a:extLst>
              </p:cNvPr>
              <p:cNvCxnSpPr/>
              <p:nvPr/>
            </p:nvCxnSpPr>
            <p:spPr>
              <a:xfrm>
                <a:off x="11204956" y="3766930"/>
                <a:ext cx="0" cy="1076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16B4550D-2F1A-48FA-9E7E-25473D3085D8}"/>
                      </a:ext>
                    </a:extLst>
                  </p:cNvPr>
                  <p:cNvSpPr/>
                  <p:nvPr/>
                </p:nvSpPr>
                <p:spPr>
                  <a:xfrm>
                    <a:off x="11001532" y="3820762"/>
                    <a:ext cx="37061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16B4550D-2F1A-48FA-9E7E-25473D3085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01532" y="3820762"/>
                    <a:ext cx="370614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57B6344-634C-4A86-9D9B-C43EE7A06FB1}"/>
                </a:ext>
              </a:extLst>
            </p:cNvPr>
            <p:cNvGrpSpPr/>
            <p:nvPr/>
          </p:nvGrpSpPr>
          <p:grpSpPr>
            <a:xfrm>
              <a:off x="9293896" y="3753664"/>
              <a:ext cx="370614" cy="423164"/>
              <a:chOff x="11001532" y="3766930"/>
              <a:chExt cx="370614" cy="423164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07F1311-A10F-45CC-A0FF-B30077E04D7C}"/>
                  </a:ext>
                </a:extLst>
              </p:cNvPr>
              <p:cNvCxnSpPr/>
              <p:nvPr/>
            </p:nvCxnSpPr>
            <p:spPr>
              <a:xfrm>
                <a:off x="11204956" y="3766930"/>
                <a:ext cx="0" cy="1076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481F69C9-C0BF-4731-A39F-467D58243721}"/>
                      </a:ext>
                    </a:extLst>
                  </p:cNvPr>
                  <p:cNvSpPr/>
                  <p:nvPr/>
                </p:nvSpPr>
                <p:spPr>
                  <a:xfrm>
                    <a:off x="11001532" y="3820762"/>
                    <a:ext cx="37061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481F69C9-C0BF-4731-A39F-467D5824372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01532" y="3820762"/>
                    <a:ext cx="370614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96D429C-1593-4717-B69E-C02A338EB0DD}"/>
              </a:ext>
            </a:extLst>
          </p:cNvPr>
          <p:cNvGrpSpPr/>
          <p:nvPr/>
        </p:nvGrpSpPr>
        <p:grpSpPr>
          <a:xfrm>
            <a:off x="5973155" y="2313179"/>
            <a:ext cx="4739859" cy="1051994"/>
            <a:chOff x="5973155" y="2313179"/>
            <a:chExt cx="4739859" cy="10519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D246A62E-90A2-43E1-B61B-5214A096486C}"/>
                    </a:ext>
                  </a:extLst>
                </p:cNvPr>
                <p:cNvSpPr/>
                <p:nvPr/>
              </p:nvSpPr>
              <p:spPr>
                <a:xfrm>
                  <a:off x="5973155" y="2313179"/>
                  <a:ext cx="4441683" cy="646331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&lt;6</m:t>
                          </m:r>
                        </m:e>
                      </m:d>
                      <m:r>
                        <a:rPr lang="en-GB" b="0" i="0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dirty="0">
                      <a:solidFill>
                        <a:srgbClr val="0000FF"/>
                      </a:solidFill>
                    </a:rPr>
                    <a:t> Probability average 	     	      surface area is less than </a:t>
                  </a:r>
                  <a14:m>
                    <m:oMath xmlns:m="http://schemas.openxmlformats.org/officeDocument/2006/math">
                      <m:r>
                        <a:rPr lang="en-GB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GB" i="0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i="0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GB" i="0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D246A62E-90A2-43E1-B61B-5214A09648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3155" y="2313179"/>
                  <a:ext cx="4441683" cy="646331"/>
                </a:xfrm>
                <a:prstGeom prst="rect">
                  <a:avLst/>
                </a:prstGeom>
                <a:blipFill>
                  <a:blip r:embed="rId14"/>
                  <a:stretch>
                    <a:fillRect t="-3704" b="-12963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9AF978BB-1003-4F9E-A7A7-39441E03206D}"/>
                </a:ext>
              </a:extLst>
            </p:cNvPr>
            <p:cNvCxnSpPr>
              <a:cxnSpLocks/>
            </p:cNvCxnSpPr>
            <p:nvPr/>
          </p:nvCxnSpPr>
          <p:spPr>
            <a:xfrm>
              <a:off x="9288796" y="2959510"/>
              <a:ext cx="1424218" cy="40566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D7CE0F-BE53-1D44-F4EF-FF8356D293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50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66"/>
    </mc:Choice>
    <mc:Fallback xmlns="">
      <p:transition spd="slow" advTm="65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20" grpId="0"/>
      <p:bldP spid="71" grpId="0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5344412" y="1747525"/>
            <a:ext cx="6459662" cy="492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00"/>
              </a:lnSpc>
              <a:buNone/>
            </a:pPr>
            <a:r>
              <a:rPr lang="en-US" sz="2300" dirty="0">
                <a:solidFill>
                  <a:srgbClr val="0000FF"/>
                </a:solidFill>
              </a:rPr>
              <a:t> </a:t>
            </a:r>
            <a:endParaRPr lang="en-GB" sz="2300" dirty="0">
              <a:solidFill>
                <a:srgbClr val="0000FF"/>
              </a:solidFill>
            </a:endParaRPr>
          </a:p>
          <a:p>
            <a:pPr marL="0" indent="0">
              <a:lnSpc>
                <a:spcPts val="3300"/>
              </a:lnSpc>
              <a:buNone/>
            </a:pPr>
            <a:endParaRPr lang="en-GB" sz="2300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7926" y="3057239"/>
            <a:ext cx="4281043" cy="3530290"/>
          </a:xfrm>
        </p:spPr>
        <p:txBody>
          <a:bodyPr>
            <a:noAutofit/>
          </a:bodyPr>
          <a:lstStyle/>
          <a:p>
            <a:pPr marL="0" indent="0">
              <a:lnSpc>
                <a:spcPts val="3300"/>
              </a:lnSpc>
              <a:buNone/>
            </a:pPr>
            <a:r>
              <a:rPr lang="en-GB" sz="2000" dirty="0">
                <a:solidFill>
                  <a:srgbClr val="0000FF"/>
                </a:solidFill>
              </a:rPr>
              <a:t>Continuous variables encountered in real life often </a:t>
            </a:r>
            <a:r>
              <a:rPr lang="en-GB" sz="2000" b="1" dirty="0">
                <a:solidFill>
                  <a:srgbClr val="FF0000"/>
                </a:solidFill>
              </a:rPr>
              <a:t>cluster</a:t>
            </a:r>
            <a:r>
              <a:rPr lang="en-GB" sz="2000" dirty="0">
                <a:solidFill>
                  <a:srgbClr val="0000FF"/>
                </a:solidFill>
              </a:rPr>
              <a:t> around a </a:t>
            </a:r>
            <a:r>
              <a:rPr lang="en-GB" sz="2000" b="1" dirty="0">
                <a:solidFill>
                  <a:srgbClr val="FF0000"/>
                </a:solidFill>
              </a:rPr>
              <a:t>central value</a:t>
            </a:r>
            <a:r>
              <a:rPr lang="en-GB" sz="2000" dirty="0">
                <a:solidFill>
                  <a:srgbClr val="0000FF"/>
                </a:solidFill>
              </a:rPr>
              <a:t>.  </a:t>
            </a:r>
          </a:p>
          <a:p>
            <a:pPr marL="0" indent="0">
              <a:lnSpc>
                <a:spcPts val="3300"/>
              </a:lnSpc>
              <a:buNone/>
            </a:pPr>
            <a:r>
              <a:rPr lang="en-GB" sz="2000" dirty="0">
                <a:solidFill>
                  <a:srgbClr val="0000FF"/>
                </a:solidFill>
              </a:rPr>
              <a:t>The normal distribution is a continuous distribution which can be used to model naturally occurring characteristics.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46848" y="850011"/>
            <a:ext cx="4745051" cy="1042492"/>
          </a:xfrm>
        </p:spPr>
        <p:txBody>
          <a:bodyPr>
            <a:normAutofit/>
          </a:bodyPr>
          <a:lstStyle/>
          <a:p>
            <a:r>
              <a:rPr lang="en-GB" sz="3000" dirty="0"/>
              <a:t>The Normal Distribution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NORMAL DISTRIBUTION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0A7E6F1-AA47-4C42-A8F0-2E9C9E048196}"/>
              </a:ext>
            </a:extLst>
          </p:cNvPr>
          <p:cNvSpPr txBox="1">
            <a:spLocks/>
          </p:cNvSpPr>
          <p:nvPr/>
        </p:nvSpPr>
        <p:spPr>
          <a:xfrm>
            <a:off x="358749" y="2272372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Continuous Random Variable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405AB84D-55DB-4138-BFC5-A996041C8BE9}"/>
              </a:ext>
            </a:extLst>
          </p:cNvPr>
          <p:cNvSpPr txBox="1">
            <a:spLocks/>
          </p:cNvSpPr>
          <p:nvPr/>
        </p:nvSpPr>
        <p:spPr>
          <a:xfrm>
            <a:off x="5315308" y="3921007"/>
            <a:ext cx="5889648" cy="2721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00"/>
              </a:lnSpc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FF0000"/>
                </a:solidFill>
              </a:rPr>
              <a:t>Heights</a:t>
            </a:r>
            <a:r>
              <a:rPr lang="en-GB" sz="2000" dirty="0">
                <a:solidFill>
                  <a:srgbClr val="0000FF"/>
                </a:solidFill>
              </a:rPr>
              <a:t>: people …</a:t>
            </a:r>
          </a:p>
          <a:p>
            <a:pPr marL="0" indent="0">
              <a:lnSpc>
                <a:spcPts val="3300"/>
              </a:lnSpc>
              <a:buNone/>
            </a:pPr>
            <a:r>
              <a:rPr lang="en-GB" sz="2000" b="1" dirty="0">
                <a:solidFill>
                  <a:srgbClr val="FF0000"/>
                </a:solidFill>
              </a:rPr>
              <a:t>Lengths</a:t>
            </a:r>
            <a:r>
              <a:rPr lang="en-GB" sz="2000" dirty="0">
                <a:solidFill>
                  <a:srgbClr val="0000FF"/>
                </a:solidFill>
              </a:rPr>
              <a:t>: animals, objects …</a:t>
            </a:r>
          </a:p>
          <a:p>
            <a:pPr marL="0" indent="0">
              <a:lnSpc>
                <a:spcPts val="3300"/>
              </a:lnSpc>
              <a:buNone/>
            </a:pPr>
            <a:r>
              <a:rPr lang="en-GB" sz="2000" b="1" dirty="0">
                <a:solidFill>
                  <a:srgbClr val="FF0000"/>
                </a:solidFill>
              </a:rPr>
              <a:t>Weights</a:t>
            </a:r>
            <a:r>
              <a:rPr lang="en-GB" sz="2000" dirty="0">
                <a:solidFill>
                  <a:srgbClr val="0000FF"/>
                </a:solidFill>
              </a:rPr>
              <a:t>: people, animals, objects …</a:t>
            </a:r>
          </a:p>
          <a:p>
            <a:pPr marL="0" indent="0">
              <a:lnSpc>
                <a:spcPts val="3300"/>
              </a:lnSpc>
              <a:buNone/>
            </a:pPr>
            <a:r>
              <a:rPr lang="en-GB" sz="2000" b="1" dirty="0">
                <a:solidFill>
                  <a:srgbClr val="FF0000"/>
                </a:solidFill>
              </a:rPr>
              <a:t>Size Variations</a:t>
            </a:r>
            <a:r>
              <a:rPr lang="en-GB" sz="2000" dirty="0">
                <a:solidFill>
                  <a:srgbClr val="0000FF"/>
                </a:solidFill>
              </a:rPr>
              <a:t>: product sizes and weights …</a:t>
            </a:r>
          </a:p>
          <a:p>
            <a:pPr marL="0" indent="0">
              <a:lnSpc>
                <a:spcPts val="3300"/>
              </a:lnSpc>
              <a:buNone/>
            </a:pPr>
            <a:r>
              <a:rPr lang="en-GB" sz="2000" b="1" dirty="0">
                <a:solidFill>
                  <a:srgbClr val="FF0000"/>
                </a:solidFill>
              </a:rPr>
              <a:t>Errors in Measurements</a:t>
            </a:r>
            <a:endParaRPr lang="en-GB" sz="2000" dirty="0">
              <a:solidFill>
                <a:srgbClr val="0000FF"/>
              </a:solidFill>
            </a:endParaRPr>
          </a:p>
          <a:p>
            <a:pPr marL="0" indent="0">
              <a:lnSpc>
                <a:spcPts val="3300"/>
              </a:lnSpc>
              <a:buNone/>
            </a:pPr>
            <a:endParaRPr lang="en-GB" sz="2000" dirty="0">
              <a:solidFill>
                <a:srgbClr val="0000FF"/>
              </a:solidFill>
            </a:endParaRPr>
          </a:p>
          <a:p>
            <a:pPr marL="0" indent="0">
              <a:lnSpc>
                <a:spcPts val="3300"/>
              </a:lnSpc>
              <a:buFont typeface="Arial" panose="020B0604020202020204" pitchFamily="34" charset="0"/>
              <a:buNone/>
            </a:pPr>
            <a:endParaRPr lang="en-GB" sz="2000" dirty="0">
              <a:solidFill>
                <a:srgbClr val="0000FF"/>
              </a:solidFill>
            </a:endParaRPr>
          </a:p>
          <a:p>
            <a:pPr marL="0" indent="0">
              <a:lnSpc>
                <a:spcPts val="3300"/>
              </a:lnSpc>
              <a:buFont typeface="Arial" panose="020B0604020202020204" pitchFamily="34" charset="0"/>
              <a:buNone/>
            </a:pP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6D881B6A-C4F9-490C-9271-759795C964E9}"/>
              </a:ext>
            </a:extLst>
          </p:cNvPr>
          <p:cNvSpPr txBox="1">
            <a:spLocks/>
          </p:cNvSpPr>
          <p:nvPr/>
        </p:nvSpPr>
        <p:spPr>
          <a:xfrm>
            <a:off x="5315308" y="3205671"/>
            <a:ext cx="4552546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Real Life Examples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55FAF0-EC2E-47AA-AD40-BF760AF5B056}"/>
              </a:ext>
            </a:extLst>
          </p:cNvPr>
          <p:cNvCxnSpPr/>
          <p:nvPr/>
        </p:nvCxnSpPr>
        <p:spPr>
          <a:xfrm flipV="1">
            <a:off x="10850631" y="2256555"/>
            <a:ext cx="354325" cy="182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3D20719-6C04-479D-86FF-9C1A56E49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654" y="1451845"/>
            <a:ext cx="3705225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F68B6-617C-4720-97A0-E5CA0A460F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2980" y="1496084"/>
            <a:ext cx="3667125" cy="1352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4E01A-38A4-4FB6-B0B3-D719FA00D9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5286" y="1445504"/>
            <a:ext cx="3686175" cy="1400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334BDF-9783-4D85-9FE8-8AA29E354E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1508" y="1451845"/>
            <a:ext cx="3714750" cy="13144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A0D8295-40BF-4EAD-B9C1-B2A8E153BF39}"/>
              </a:ext>
            </a:extLst>
          </p:cNvPr>
          <p:cNvGrpSpPr/>
          <p:nvPr/>
        </p:nvGrpSpPr>
        <p:grpSpPr>
          <a:xfrm>
            <a:off x="7176169" y="1747525"/>
            <a:ext cx="2375297" cy="660216"/>
            <a:chOff x="7176169" y="1747525"/>
            <a:chExt cx="2375297" cy="66021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3730F28-848A-471D-BF99-5EFB59FF40A8}"/>
                </a:ext>
              </a:extLst>
            </p:cNvPr>
            <p:cNvCxnSpPr/>
            <p:nvPr/>
          </p:nvCxnSpPr>
          <p:spPr>
            <a:xfrm>
              <a:off x="8925082" y="1747525"/>
              <a:ext cx="626384" cy="59887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3A9896B-45A6-4CB4-9B4F-A7F59D6E1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6169" y="1747525"/>
              <a:ext cx="666031" cy="6602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252AB6BD-2BFA-4CBE-8B7D-8C49DFE41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576" y="1366247"/>
            <a:ext cx="3705225" cy="1371600"/>
          </a:xfrm>
          <a:prstGeom prst="rect">
            <a:avLst/>
          </a:prstGeom>
        </p:spPr>
      </p:pic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2D7CD51E-1619-2E78-000D-9A3B6DC04D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43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25"/>
    </mc:Choice>
    <mc:Fallback xmlns="">
      <p:transition spd="slow" advTm="65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7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id="{80538FEA-B71C-45D0-8758-B80B5AEE709B}"/>
              </a:ext>
            </a:extLst>
          </p:cNvPr>
          <p:cNvSpPr txBox="1">
            <a:spLocks/>
          </p:cNvSpPr>
          <p:nvPr/>
        </p:nvSpPr>
        <p:spPr>
          <a:xfrm>
            <a:off x="2343925" y="981780"/>
            <a:ext cx="7373249" cy="5050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300"/>
              </a:lnSpc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FF0000"/>
                </a:solidFill>
              </a:rPr>
              <a:t>Example</a:t>
            </a:r>
            <a:r>
              <a:rPr lang="en-GB" sz="2400" dirty="0">
                <a:solidFill>
                  <a:srgbClr val="0000FF"/>
                </a:solidFill>
              </a:rPr>
              <a:t>: The weight of a group of lions</a:t>
            </a:r>
          </a:p>
        </p:txBody>
      </p: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C19D56BF-DC94-47DA-986E-26990CB77FC5}"/>
              </a:ext>
            </a:extLst>
          </p:cNvPr>
          <p:cNvGrpSpPr/>
          <p:nvPr/>
        </p:nvGrpSpPr>
        <p:grpSpPr>
          <a:xfrm>
            <a:off x="-943" y="1705777"/>
            <a:ext cx="4227806" cy="3743580"/>
            <a:chOff x="1521226" y="1515381"/>
            <a:chExt cx="4227806" cy="37435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A4A9B316-027F-4EFF-95F6-E95C9A00E550}"/>
                    </a:ext>
                  </a:extLst>
                </p:cNvPr>
                <p:cNvSpPr/>
                <p:nvPr/>
              </p:nvSpPr>
              <p:spPr>
                <a:xfrm>
                  <a:off x="5376238" y="4551591"/>
                  <a:ext cx="37279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A4A9B316-027F-4EFF-95F6-E95C9A00E5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238" y="4551591"/>
                  <a:ext cx="37279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A9FBFF6-20F6-4336-97A9-3CAE63E96D84}"/>
                </a:ext>
              </a:extLst>
            </p:cNvPr>
            <p:cNvGrpSpPr/>
            <p:nvPr/>
          </p:nvGrpSpPr>
          <p:grpSpPr>
            <a:xfrm>
              <a:off x="1521226" y="1515381"/>
              <a:ext cx="4087757" cy="3743580"/>
              <a:chOff x="1521226" y="1515381"/>
              <a:chExt cx="4087757" cy="3743580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BB179D1F-4BB5-488D-BB0D-E04C4DBB6753}"/>
                  </a:ext>
                </a:extLst>
              </p:cNvPr>
              <p:cNvSpPr/>
              <p:nvPr/>
            </p:nvSpPr>
            <p:spPr>
              <a:xfrm>
                <a:off x="3232633" y="4935796"/>
                <a:ext cx="109273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500" dirty="0">
                    <a:solidFill>
                      <a:srgbClr val="000000"/>
                    </a:solidFill>
                  </a:rPr>
                  <a:t>Weight (kg)</a:t>
                </a: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9C8BCCC5-7F31-4CAF-B5FB-86C7E48AB499}"/>
                  </a:ext>
                </a:extLst>
              </p:cNvPr>
              <p:cNvSpPr/>
              <p:nvPr/>
            </p:nvSpPr>
            <p:spPr>
              <a:xfrm rot="16200000">
                <a:off x="495721" y="2959047"/>
                <a:ext cx="2374176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500" dirty="0">
                    <a:solidFill>
                      <a:srgbClr val="000000"/>
                    </a:solidFill>
                  </a:rPr>
                  <a:t>Relative Frequency Density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5D2F9B23-E4A2-4E62-8964-BB8FA1FB174C}"/>
                      </a:ext>
                    </a:extLst>
                  </p:cNvPr>
                  <p:cNvSpPr/>
                  <p:nvPr/>
                </p:nvSpPr>
                <p:spPr>
                  <a:xfrm>
                    <a:off x="1863450" y="151538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5D2F9B23-E4A2-4E62-8964-BB8FA1FB174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3450" y="1515381"/>
                    <a:ext cx="372794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2FE9E80A-5D3D-4D98-A5EE-ECD72427CD1B}"/>
                  </a:ext>
                </a:extLst>
              </p:cNvPr>
              <p:cNvGrpSpPr/>
              <p:nvPr/>
            </p:nvGrpSpPr>
            <p:grpSpPr>
              <a:xfrm>
                <a:off x="1780469" y="1802896"/>
                <a:ext cx="3828514" cy="3066690"/>
                <a:chOff x="1780469" y="1802896"/>
                <a:chExt cx="3828514" cy="3066690"/>
              </a:xfrm>
            </p:grpSpPr>
            <p:grpSp>
              <p:nvGrpSpPr>
                <p:cNvPr id="242" name="Group 241">
                  <a:extLst>
                    <a:ext uri="{FF2B5EF4-FFF2-40B4-BE49-F238E27FC236}">
                      <a16:creationId xmlns:a16="http://schemas.microsoft.com/office/drawing/2014/main" id="{72828F4A-8A32-4A05-BA46-5EF72FF83E57}"/>
                    </a:ext>
                  </a:extLst>
                </p:cNvPr>
                <p:cNvGrpSpPr/>
                <p:nvPr/>
              </p:nvGrpSpPr>
              <p:grpSpPr>
                <a:xfrm>
                  <a:off x="1780469" y="1802896"/>
                  <a:ext cx="3828514" cy="3066690"/>
                  <a:chOff x="1780469" y="1802896"/>
                  <a:chExt cx="3828514" cy="3066690"/>
                </a:xfrm>
              </p:grpSpPr>
              <p:grpSp>
                <p:nvGrpSpPr>
                  <p:cNvPr id="244" name="Group 243">
                    <a:extLst>
                      <a:ext uri="{FF2B5EF4-FFF2-40B4-BE49-F238E27FC236}">
                        <a16:creationId xmlns:a16="http://schemas.microsoft.com/office/drawing/2014/main" id="{070BC809-E8E2-4AF0-ACAF-F77E32759452}"/>
                      </a:ext>
                    </a:extLst>
                  </p:cNvPr>
                  <p:cNvGrpSpPr/>
                  <p:nvPr/>
                </p:nvGrpSpPr>
                <p:grpSpPr>
                  <a:xfrm>
                    <a:off x="1780469" y="1802896"/>
                    <a:ext cx="3828514" cy="3066690"/>
                    <a:chOff x="1733300" y="1253765"/>
                    <a:chExt cx="3828514" cy="3066690"/>
                  </a:xfrm>
                </p:grpSpPr>
                <p:grpSp>
                  <p:nvGrpSpPr>
                    <p:cNvPr id="247" name="Group 246">
                      <a:extLst>
                        <a:ext uri="{FF2B5EF4-FFF2-40B4-BE49-F238E27FC236}">
                          <a16:creationId xmlns:a16="http://schemas.microsoft.com/office/drawing/2014/main" id="{6E86B001-75B7-4144-896C-FB46AE9772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53991" y="1575139"/>
                      <a:ext cx="3607823" cy="2745316"/>
                      <a:chOff x="1953991" y="1575139"/>
                      <a:chExt cx="3607823" cy="2745316"/>
                    </a:xfrm>
                  </p:grpSpPr>
                  <p:pic>
                    <p:nvPicPr>
                      <p:cNvPr id="275" name="Picture 274">
                        <a:extLst>
                          <a:ext uri="{FF2B5EF4-FFF2-40B4-BE49-F238E27FC236}">
                            <a16:creationId xmlns:a16="http://schemas.microsoft.com/office/drawing/2014/main" id="{153AB68B-F443-432A-A7F8-36C3A97E2A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/>
                      <a:srcRect l="-1" r="13354"/>
                      <a:stretch/>
                    </p:blipFill>
                    <p:spPr>
                      <a:xfrm>
                        <a:off x="1953991" y="1575139"/>
                        <a:ext cx="3553905" cy="2542156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76" name="Group 275">
                        <a:extLst>
                          <a:ext uri="{FF2B5EF4-FFF2-40B4-BE49-F238E27FC236}">
                            <a16:creationId xmlns:a16="http://schemas.microsoft.com/office/drawing/2014/main" id="{67958C43-E2BD-4218-A122-0529E621BCE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277" name="Group 276">
                          <a:extLst>
                            <a:ext uri="{FF2B5EF4-FFF2-40B4-BE49-F238E27FC236}">
                              <a16:creationId xmlns:a16="http://schemas.microsoft.com/office/drawing/2014/main" id="{B99A039F-A8F1-43C7-ADC3-F3C32C763C5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295" name="Straight Arrow Connector 294">
                            <a:extLst>
                              <a:ext uri="{FF2B5EF4-FFF2-40B4-BE49-F238E27FC236}">
                                <a16:creationId xmlns:a16="http://schemas.microsoft.com/office/drawing/2014/main" id="{2E803304-ADA4-423B-943A-269699F7149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96" name="Group 295">
                            <a:extLst>
                              <a:ext uri="{FF2B5EF4-FFF2-40B4-BE49-F238E27FC236}">
                                <a16:creationId xmlns:a16="http://schemas.microsoft.com/office/drawing/2014/main" id="{91B94C7E-2290-4708-A2B2-0798F694212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297" name="Group 296">
                              <a:extLst>
                                <a:ext uri="{FF2B5EF4-FFF2-40B4-BE49-F238E27FC236}">
                                  <a16:creationId xmlns:a16="http://schemas.microsoft.com/office/drawing/2014/main" id="{949551D6-CD6F-4A66-A730-51BB3E1421B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FF0319F6-C954-40B8-8C3E-8CAF4E224255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FF0319F6-C954-40B8-8C3E-8CAF4E224255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8"/>
                                    <a:stretch>
                                      <a:fillRect l="-11538" r="-11538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6D735C21-5F2B-45F5-92D7-4C73AFA1AB0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6D735C21-5F2B-45F5-92D7-4C73AFA1AB0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9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143F449E-2AC9-4718-8E35-6EDEE651A492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143F449E-2AC9-4718-8E35-6EDEE651A492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E93E2A0E-BEB1-4453-A54B-9C6EA4416B1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E93E2A0E-BEB1-4453-A54B-9C6EA4416B17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 l="-11321" r="-9434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298" name="Group 297">
                              <a:extLst>
                                <a:ext uri="{FF2B5EF4-FFF2-40B4-BE49-F238E27FC236}">
                                  <a16:creationId xmlns:a16="http://schemas.microsoft.com/office/drawing/2014/main" id="{8513C384-AC66-4F0E-8BA2-D2EBBFC9038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299" name="TextBox 298">
                                    <a:extLst>
                                      <a:ext uri="{FF2B5EF4-FFF2-40B4-BE49-F238E27FC236}">
                                        <a16:creationId xmlns:a16="http://schemas.microsoft.com/office/drawing/2014/main" id="{D57BF4AE-0933-42C9-AC54-0452135B64A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299" name="TextBox 298">
                                    <a:extLst>
                                      <a:ext uri="{FF2B5EF4-FFF2-40B4-BE49-F238E27FC236}">
                                        <a16:creationId xmlns:a16="http://schemas.microsoft.com/office/drawing/2014/main" id="{D57BF4AE-0933-42C9-AC54-0452135B64A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45AC4BC9-4C86-4454-8283-94E419F76FE8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45AC4BC9-4C86-4454-8283-94E419F76FE8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90C01975-A032-4D42-94CE-EB3452C8A7BA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90C01975-A032-4D42-94CE-EB3452C8A7BA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 l="-11538" r="-11538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278" name="Group 277">
                          <a:extLst>
                            <a:ext uri="{FF2B5EF4-FFF2-40B4-BE49-F238E27FC236}">
                              <a16:creationId xmlns:a16="http://schemas.microsoft.com/office/drawing/2014/main" id="{12A1B23F-3717-4A26-AB4A-D444024BC3F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279" name="Group 278">
                            <a:extLst>
                              <a:ext uri="{FF2B5EF4-FFF2-40B4-BE49-F238E27FC236}">
                                <a16:creationId xmlns:a16="http://schemas.microsoft.com/office/drawing/2014/main" id="{12F00D0D-2E6F-40F1-9FD0-07936704614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287" name="Group 286">
                              <a:extLst>
                                <a:ext uri="{FF2B5EF4-FFF2-40B4-BE49-F238E27FC236}">
                                  <a16:creationId xmlns:a16="http://schemas.microsoft.com/office/drawing/2014/main" id="{9C873267-CA72-4F66-8A13-5F52CA3CA8D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291" name="Group 290">
                                <a:extLst>
                                  <a:ext uri="{FF2B5EF4-FFF2-40B4-BE49-F238E27FC236}">
                                    <a16:creationId xmlns:a16="http://schemas.microsoft.com/office/drawing/2014/main" id="{7E74093B-DE60-4D2C-B89D-2542FF4C343A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293" name="Straight Connector 292">
                                  <a:extLst>
                                    <a:ext uri="{FF2B5EF4-FFF2-40B4-BE49-F238E27FC236}">
                                      <a16:creationId xmlns:a16="http://schemas.microsoft.com/office/drawing/2014/main" id="{33F7699D-63E4-4E88-9AAF-BA1AA1B7323B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4" name="Straight Connector 293">
                                  <a:extLst>
                                    <a:ext uri="{FF2B5EF4-FFF2-40B4-BE49-F238E27FC236}">
                                      <a16:creationId xmlns:a16="http://schemas.microsoft.com/office/drawing/2014/main" id="{2491AD0B-F2D7-4FC3-A953-0828CF0D267F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292" name="Straight Connector 291">
                                <a:extLst>
                                  <a:ext uri="{FF2B5EF4-FFF2-40B4-BE49-F238E27FC236}">
                                    <a16:creationId xmlns:a16="http://schemas.microsoft.com/office/drawing/2014/main" id="{9A23451E-F2DE-43E6-9C92-0CA07D57D39B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8" name="Group 287">
                              <a:extLst>
                                <a:ext uri="{FF2B5EF4-FFF2-40B4-BE49-F238E27FC236}">
                                  <a16:creationId xmlns:a16="http://schemas.microsoft.com/office/drawing/2014/main" id="{472EFD88-8CAC-48A4-B2CF-4CED04DC875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289" name="Straight Connector 288">
                                <a:extLst>
                                  <a:ext uri="{FF2B5EF4-FFF2-40B4-BE49-F238E27FC236}">
                                    <a16:creationId xmlns:a16="http://schemas.microsoft.com/office/drawing/2014/main" id="{867DBDF8-4979-429D-89B7-B67E69F5552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90" name="Straight Connector 289">
                                <a:extLst>
                                  <a:ext uri="{FF2B5EF4-FFF2-40B4-BE49-F238E27FC236}">
                                    <a16:creationId xmlns:a16="http://schemas.microsoft.com/office/drawing/2014/main" id="{ACAE8DDC-C84B-4655-B748-6FCEC51F924D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280" name="Group 279">
                            <a:extLst>
                              <a:ext uri="{FF2B5EF4-FFF2-40B4-BE49-F238E27FC236}">
                                <a16:creationId xmlns:a16="http://schemas.microsoft.com/office/drawing/2014/main" id="{B25D1712-0990-4A17-B25C-61669202D5C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281" name="Group 280">
                              <a:extLst>
                                <a:ext uri="{FF2B5EF4-FFF2-40B4-BE49-F238E27FC236}">
                                  <a16:creationId xmlns:a16="http://schemas.microsoft.com/office/drawing/2014/main" id="{80DA635E-5567-4B00-8F3E-828946E52C3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285" name="Straight Connector 284">
                                <a:extLst>
                                  <a:ext uri="{FF2B5EF4-FFF2-40B4-BE49-F238E27FC236}">
                                    <a16:creationId xmlns:a16="http://schemas.microsoft.com/office/drawing/2014/main" id="{E2A26737-884D-4E26-A6BF-BF3B23A74A0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6" name="Straight Connector 285">
                                <a:extLst>
                                  <a:ext uri="{FF2B5EF4-FFF2-40B4-BE49-F238E27FC236}">
                                    <a16:creationId xmlns:a16="http://schemas.microsoft.com/office/drawing/2014/main" id="{50A00BD6-D9A7-452F-80DB-F78A4135C773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2" name="Group 281">
                              <a:extLst>
                                <a:ext uri="{FF2B5EF4-FFF2-40B4-BE49-F238E27FC236}">
                                  <a16:creationId xmlns:a16="http://schemas.microsoft.com/office/drawing/2014/main" id="{264C9560-18BD-4AC5-920C-041B2F07893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283" name="Straight Connector 282">
                                <a:extLst>
                                  <a:ext uri="{FF2B5EF4-FFF2-40B4-BE49-F238E27FC236}">
                                    <a16:creationId xmlns:a16="http://schemas.microsoft.com/office/drawing/2014/main" id="{480E1D85-CC27-4116-806A-52389C06939D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4" name="Straight Connector 283">
                                <a:extLst>
                                  <a:ext uri="{FF2B5EF4-FFF2-40B4-BE49-F238E27FC236}">
                                    <a16:creationId xmlns:a16="http://schemas.microsoft.com/office/drawing/2014/main" id="{3CF8C8DD-7866-4D71-8C33-156C1D969FF0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</p:grpSp>
                <p:cxnSp>
                  <p:nvCxnSpPr>
                    <p:cNvPr id="248" name="Straight Arrow Connector 247">
                      <a:extLst>
                        <a:ext uri="{FF2B5EF4-FFF2-40B4-BE49-F238E27FC236}">
                          <a16:creationId xmlns:a16="http://schemas.microsoft.com/office/drawing/2014/main" id="{AAD3F2EA-742C-4A59-9B88-F6E2E2AF7C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078874" y="1253765"/>
                      <a:ext cx="3926" cy="293609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49" name="Group 248">
                      <a:extLst>
                        <a:ext uri="{FF2B5EF4-FFF2-40B4-BE49-F238E27FC236}">
                          <a16:creationId xmlns:a16="http://schemas.microsoft.com/office/drawing/2014/main" id="{79A42C42-9C20-47EF-A75C-A0E33340B8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44508" y="2681833"/>
                      <a:ext cx="338292" cy="1499557"/>
                      <a:chOff x="1744508" y="2681833"/>
                      <a:chExt cx="338292" cy="1499557"/>
                    </a:xfrm>
                  </p:grpSpPr>
                  <p:grpSp>
                    <p:nvGrpSpPr>
                      <p:cNvPr id="261" name="Group 260">
                        <a:extLst>
                          <a:ext uri="{FF2B5EF4-FFF2-40B4-BE49-F238E27FC236}">
                            <a16:creationId xmlns:a16="http://schemas.microsoft.com/office/drawing/2014/main" id="{A950435A-36E9-471D-A3B0-13586F485E7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6471" y="3311270"/>
                        <a:ext cx="336329" cy="870120"/>
                        <a:chOff x="1746471" y="3311270"/>
                        <a:chExt cx="336329" cy="870120"/>
                      </a:xfrm>
                    </p:grpSpPr>
                    <p:grpSp>
                      <p:nvGrpSpPr>
                        <p:cNvPr id="267" name="Group 266">
                          <a:extLst>
                            <a:ext uri="{FF2B5EF4-FFF2-40B4-BE49-F238E27FC236}">
                              <a16:creationId xmlns:a16="http://schemas.microsoft.com/office/drawing/2014/main" id="{A2807CB4-4645-47E2-813E-86330A5ED4F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66561" y="3761295"/>
                          <a:ext cx="216239" cy="420095"/>
                          <a:chOff x="1866561" y="3761295"/>
                          <a:chExt cx="216239" cy="420095"/>
                        </a:xfrm>
                      </p:grpSpPr>
                      <p:cxnSp>
                        <p:nvCxnSpPr>
                          <p:cNvPr id="271" name="Straight Connector 270">
                            <a:extLst>
                              <a:ext uri="{FF2B5EF4-FFF2-40B4-BE49-F238E27FC236}">
                                <a16:creationId xmlns:a16="http://schemas.microsoft.com/office/drawing/2014/main" id="{C0BC8B18-E351-40D0-B64B-63E033C2493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72" name="Group 271">
                            <a:extLst>
                              <a:ext uri="{FF2B5EF4-FFF2-40B4-BE49-F238E27FC236}">
                                <a16:creationId xmlns:a16="http://schemas.microsoft.com/office/drawing/2014/main" id="{EAE9B6CE-19C5-4635-993A-63EF6336C4B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66561" y="3950558"/>
                            <a:ext cx="216239" cy="230832"/>
                            <a:chOff x="1866561" y="3636690"/>
                            <a:chExt cx="216239" cy="230832"/>
                          </a:xfrm>
                        </p:grpSpPr>
                        <p:cxnSp>
                          <p:nvCxnSpPr>
                            <p:cNvPr id="273" name="Straight Connector 272">
                              <a:extLst>
                                <a:ext uri="{FF2B5EF4-FFF2-40B4-BE49-F238E27FC236}">
                                  <a16:creationId xmlns:a16="http://schemas.microsoft.com/office/drawing/2014/main" id="{02D03EF4-3B4B-47F7-B909-577175EB741F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274" name="TextBox 273">
                                  <a:extLst>
                                    <a:ext uri="{FF2B5EF4-FFF2-40B4-BE49-F238E27FC236}">
                                      <a16:creationId xmlns:a16="http://schemas.microsoft.com/office/drawing/2014/main" id="{85C08DCB-726D-4A68-B983-88925093FEFE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866561" y="3636690"/>
                                  <a:ext cx="153888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274" name="TextBox 273">
                                  <a:extLst>
                                    <a:ext uri="{FF2B5EF4-FFF2-40B4-BE49-F238E27FC236}">
                                      <a16:creationId xmlns:a16="http://schemas.microsoft.com/office/drawing/2014/main" id="{85C08DCB-726D-4A68-B983-88925093FEFE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866561" y="3636690"/>
                                  <a:ext cx="153888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15"/>
                                  <a:stretch>
                                    <a:fillRect l="-28000" r="-28000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  <p:grpSp>
                      <p:nvGrpSpPr>
                        <p:cNvPr id="268" name="Group 267">
                          <a:extLst>
                            <a:ext uri="{FF2B5EF4-FFF2-40B4-BE49-F238E27FC236}">
                              <a16:creationId xmlns:a16="http://schemas.microsoft.com/office/drawing/2014/main" id="{B660DB59-B636-46AC-BA56-8CB392EB30B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34366" cy="230832"/>
                          <a:chOff x="1748434" y="3626304"/>
                          <a:chExt cx="334366" cy="230832"/>
                        </a:xfrm>
                      </p:grpSpPr>
                      <p:cxnSp>
                        <p:nvCxnSpPr>
                          <p:cNvPr id="269" name="Straight Connector 268">
                            <a:extLst>
                              <a:ext uri="{FF2B5EF4-FFF2-40B4-BE49-F238E27FC236}">
                                <a16:creationId xmlns:a16="http://schemas.microsoft.com/office/drawing/2014/main" id="{0A610794-4F6B-4DA8-B98A-73EC070AEF7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270" name="TextBox 269">
                                <a:extLst>
                                  <a:ext uri="{FF2B5EF4-FFF2-40B4-BE49-F238E27FC236}">
                                    <a16:creationId xmlns:a16="http://schemas.microsoft.com/office/drawing/2014/main" id="{1AD68FD7-0A88-4F56-B2EE-AD500475C7DD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GB" sz="15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0.1</m:t>
                                      </m:r>
                                    </m:oMath>
                                  </m:oMathPara>
                                </a14:m>
                                <a:endParaRPr lang="en-GB" sz="1500" dirty="0">
                                  <a:solidFill>
                                    <a:srgbClr val="0000FF"/>
                                  </a:solidFill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270" name="TextBox 269">
                                <a:extLst>
                                  <a:ext uri="{FF2B5EF4-FFF2-40B4-BE49-F238E27FC236}">
                                    <a16:creationId xmlns:a16="http://schemas.microsoft.com/office/drawing/2014/main" id="{1AD68FD7-0A88-4F56-B2EE-AD500475C7DD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6"/>
                                <a:stretch>
                                  <a:fillRect l="-14286" r="-14286" b="-8108"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GB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</p:grpSp>
                  <p:grpSp>
                    <p:nvGrpSpPr>
                      <p:cNvPr id="262" name="Group 261">
                        <a:extLst>
                          <a:ext uri="{FF2B5EF4-FFF2-40B4-BE49-F238E27FC236}">
                            <a16:creationId xmlns:a16="http://schemas.microsoft.com/office/drawing/2014/main" id="{BDFB6F87-1111-49A6-82FC-D59EA0A737E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4508" y="2681833"/>
                        <a:ext cx="336329" cy="450025"/>
                        <a:chOff x="1746471" y="3311270"/>
                        <a:chExt cx="336329" cy="450025"/>
                      </a:xfrm>
                    </p:grpSpPr>
                    <p:cxnSp>
                      <p:nvCxnSpPr>
                        <p:cNvPr id="263" name="Straight Connector 262">
                          <a:extLst>
                            <a:ext uri="{FF2B5EF4-FFF2-40B4-BE49-F238E27FC236}">
                              <a16:creationId xmlns:a16="http://schemas.microsoft.com/office/drawing/2014/main" id="{1A8FE41E-4D6C-4076-981D-20261A23C1B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007909" y="3761295"/>
                          <a:ext cx="74891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264" name="Group 263">
                          <a:extLst>
                            <a:ext uri="{FF2B5EF4-FFF2-40B4-BE49-F238E27FC236}">
                              <a16:creationId xmlns:a16="http://schemas.microsoft.com/office/drawing/2014/main" id="{C031E77B-C576-45D6-9955-5C48F75FE8C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34366" cy="230832"/>
                          <a:chOff x="1748434" y="3626304"/>
                          <a:chExt cx="334366" cy="230832"/>
                        </a:xfrm>
                      </p:grpSpPr>
                      <p:cxnSp>
                        <p:nvCxnSpPr>
                          <p:cNvPr id="265" name="Straight Connector 264">
                            <a:extLst>
                              <a:ext uri="{FF2B5EF4-FFF2-40B4-BE49-F238E27FC236}">
                                <a16:creationId xmlns:a16="http://schemas.microsoft.com/office/drawing/2014/main" id="{CDC23F6F-1799-4934-9D03-036249233D7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266" name="TextBox 265">
                                <a:extLst>
                                  <a:ext uri="{FF2B5EF4-FFF2-40B4-BE49-F238E27FC236}">
                                    <a16:creationId xmlns:a16="http://schemas.microsoft.com/office/drawing/2014/main" id="{5BEEA207-4FD9-4545-BD4F-4C29C51B28A9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GB" sz="15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0.2</m:t>
                                      </m:r>
                                    </m:oMath>
                                  </m:oMathPara>
                                </a14:m>
                                <a:endParaRPr lang="en-GB" sz="1500" dirty="0">
                                  <a:solidFill>
                                    <a:srgbClr val="0000FF"/>
                                  </a:solidFill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266" name="TextBox 265">
                                <a:extLst>
                                  <a:ext uri="{FF2B5EF4-FFF2-40B4-BE49-F238E27FC236}">
                                    <a16:creationId xmlns:a16="http://schemas.microsoft.com/office/drawing/2014/main" id="{5BEEA207-4FD9-4545-BD4F-4C29C51B28A9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7"/>
                                <a:stretch>
                                  <a:fillRect l="-14286" r="-14286" b="-7895"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GB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</p:grpSp>
                </p:grpSp>
                <p:grpSp>
                  <p:nvGrpSpPr>
                    <p:cNvPr id="250" name="Group 249">
                      <a:extLst>
                        <a:ext uri="{FF2B5EF4-FFF2-40B4-BE49-F238E27FC236}">
                          <a16:creationId xmlns:a16="http://schemas.microsoft.com/office/drawing/2014/main" id="{B4EDBA38-6A18-4425-A059-B8222F462E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33300" y="1420130"/>
                      <a:ext cx="348658" cy="1079462"/>
                      <a:chOff x="1744508" y="2681833"/>
                      <a:chExt cx="348658" cy="1079462"/>
                    </a:xfrm>
                  </p:grpSpPr>
                  <p:grpSp>
                    <p:nvGrpSpPr>
                      <p:cNvPr id="251" name="Group 250">
                        <a:extLst>
                          <a:ext uri="{FF2B5EF4-FFF2-40B4-BE49-F238E27FC236}">
                            <a16:creationId xmlns:a16="http://schemas.microsoft.com/office/drawing/2014/main" id="{90283B3B-8EBD-4D9E-AFCB-6780A8BC369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6471" y="3311270"/>
                        <a:ext cx="345482" cy="450025"/>
                        <a:chOff x="1746471" y="3311270"/>
                        <a:chExt cx="345482" cy="450025"/>
                      </a:xfrm>
                    </p:grpSpPr>
                    <p:cxnSp>
                      <p:nvCxnSpPr>
                        <p:cNvPr id="257" name="Straight Connector 256">
                          <a:extLst>
                            <a:ext uri="{FF2B5EF4-FFF2-40B4-BE49-F238E27FC236}">
                              <a16:creationId xmlns:a16="http://schemas.microsoft.com/office/drawing/2014/main" id="{E0596598-1456-4C33-9D7D-06202E80138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015849" y="3761295"/>
                          <a:ext cx="74891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258" name="Group 257">
                          <a:extLst>
                            <a:ext uri="{FF2B5EF4-FFF2-40B4-BE49-F238E27FC236}">
                              <a16:creationId xmlns:a16="http://schemas.microsoft.com/office/drawing/2014/main" id="{D657F90A-C377-47DC-85FC-1FDC391697C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45482" cy="230832"/>
                          <a:chOff x="1748434" y="3626304"/>
                          <a:chExt cx="345482" cy="230832"/>
                        </a:xfrm>
                      </p:grpSpPr>
                      <p:cxnSp>
                        <p:nvCxnSpPr>
                          <p:cNvPr id="259" name="Straight Connector 258">
                            <a:extLst>
                              <a:ext uri="{FF2B5EF4-FFF2-40B4-BE49-F238E27FC236}">
                                <a16:creationId xmlns:a16="http://schemas.microsoft.com/office/drawing/2014/main" id="{0C4D8033-F018-4F67-AEE9-17E4A3D67DA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19025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260" name="TextBox 259">
                                <a:extLst>
                                  <a:ext uri="{FF2B5EF4-FFF2-40B4-BE49-F238E27FC236}">
                                    <a16:creationId xmlns:a16="http://schemas.microsoft.com/office/drawing/2014/main" id="{A9B04FC4-20AC-434E-AA3B-8C76CBF08CD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GB" sz="15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0.3</m:t>
                                      </m:r>
                                    </m:oMath>
                                  </m:oMathPara>
                                </a14:m>
                                <a:endParaRPr lang="en-GB" sz="1500" dirty="0">
                                  <a:solidFill>
                                    <a:srgbClr val="0000FF"/>
                                  </a:solidFill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260" name="TextBox 259">
                                <a:extLst>
                                  <a:ext uri="{FF2B5EF4-FFF2-40B4-BE49-F238E27FC236}">
                                    <a16:creationId xmlns:a16="http://schemas.microsoft.com/office/drawing/2014/main" id="{A9B04FC4-20AC-434E-AA3B-8C76CBF08CDC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8"/>
                                <a:stretch>
                                  <a:fillRect l="-14286" r="-14286" b="-10811"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GB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</p:grpSp>
                  <p:grpSp>
                    <p:nvGrpSpPr>
                      <p:cNvPr id="252" name="Group 251">
                        <a:extLst>
                          <a:ext uri="{FF2B5EF4-FFF2-40B4-BE49-F238E27FC236}">
                            <a16:creationId xmlns:a16="http://schemas.microsoft.com/office/drawing/2014/main" id="{7083A742-476D-44EE-B375-C3809255282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4508" y="2681833"/>
                        <a:ext cx="348658" cy="450025"/>
                        <a:chOff x="1746471" y="3311270"/>
                        <a:chExt cx="348658" cy="450025"/>
                      </a:xfrm>
                    </p:grpSpPr>
                    <p:cxnSp>
                      <p:nvCxnSpPr>
                        <p:cNvPr id="253" name="Straight Connector 252">
                          <a:extLst>
                            <a:ext uri="{FF2B5EF4-FFF2-40B4-BE49-F238E27FC236}">
                              <a16:creationId xmlns:a16="http://schemas.microsoft.com/office/drawing/2014/main" id="{DACFBCA6-93FE-4112-8E51-E310939B4C2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015849" y="3761295"/>
                          <a:ext cx="74891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254" name="Group 253">
                          <a:extLst>
                            <a:ext uri="{FF2B5EF4-FFF2-40B4-BE49-F238E27FC236}">
                              <a16:creationId xmlns:a16="http://schemas.microsoft.com/office/drawing/2014/main" id="{7EA81B00-8A77-4B64-98ED-1EBD191E931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48658" cy="230832"/>
                          <a:chOff x="1748434" y="3626304"/>
                          <a:chExt cx="348658" cy="230832"/>
                        </a:xfrm>
                      </p:grpSpPr>
                      <p:cxnSp>
                        <p:nvCxnSpPr>
                          <p:cNvPr id="255" name="Straight Connector 254">
                            <a:extLst>
                              <a:ext uri="{FF2B5EF4-FFF2-40B4-BE49-F238E27FC236}">
                                <a16:creationId xmlns:a16="http://schemas.microsoft.com/office/drawing/2014/main" id="{BB6E81F9-86C8-4BC0-9723-55ADDC66043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22201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256" name="TextBox 255">
                                <a:extLst>
                                  <a:ext uri="{FF2B5EF4-FFF2-40B4-BE49-F238E27FC236}">
                                    <a16:creationId xmlns:a16="http://schemas.microsoft.com/office/drawing/2014/main" id="{70C41C28-CBFD-4A23-81A1-7038F2052C83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GB" sz="15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0.4</m:t>
                                      </m:r>
                                    </m:oMath>
                                  </m:oMathPara>
                                </a14:m>
                                <a:endParaRPr lang="en-GB" sz="1500" dirty="0">
                                  <a:solidFill>
                                    <a:srgbClr val="0000FF"/>
                                  </a:solidFill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256" name="TextBox 255">
                                <a:extLst>
                                  <a:ext uri="{FF2B5EF4-FFF2-40B4-BE49-F238E27FC236}">
                                    <a16:creationId xmlns:a16="http://schemas.microsoft.com/office/drawing/2014/main" id="{70C41C28-CBFD-4A23-81A1-7038F2052C83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9"/>
                                <a:stretch>
                                  <a:fillRect l="-14000" r="-12000" b="-7895"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GB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</p:grpSp>
                </p:grpSp>
              </p:grpSp>
              <p:cxnSp>
                <p:nvCxnSpPr>
                  <p:cNvPr id="245" name="Straight Connector 244">
                    <a:extLst>
                      <a:ext uri="{FF2B5EF4-FFF2-40B4-BE49-F238E27FC236}">
                        <a16:creationId xmlns:a16="http://schemas.microsoft.com/office/drawing/2014/main" id="{3AC7AB2F-A335-425A-8559-52ABEFBEFD86}"/>
                      </a:ext>
                    </a:extLst>
                  </p:cNvPr>
                  <p:cNvCxnSpPr/>
                  <p:nvPr/>
                </p:nvCxnSpPr>
                <p:spPr>
                  <a:xfrm>
                    <a:off x="2458581" y="4615105"/>
                    <a:ext cx="0" cy="8780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6" name="TextBox 245">
                        <a:extLst>
                          <a:ext uri="{FF2B5EF4-FFF2-40B4-BE49-F238E27FC236}">
                            <a16:creationId xmlns:a16="http://schemas.microsoft.com/office/drawing/2014/main" id="{1DEA613E-A672-4EEC-B294-F065897D502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1756" y="4655540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150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46" name="TextBox 245">
                        <a:extLst>
                          <a:ext uri="{FF2B5EF4-FFF2-40B4-BE49-F238E27FC236}">
                            <a16:creationId xmlns:a16="http://schemas.microsoft.com/office/drawing/2014/main" id="{1DEA613E-A672-4EEC-B294-F065897D502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01756" y="4655540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 l="-11538" r="-13462" b="-909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3" name="TextBox 242">
                      <a:extLst>
                        <a:ext uri="{FF2B5EF4-FFF2-40B4-BE49-F238E27FC236}">
                          <a16:creationId xmlns:a16="http://schemas.microsoft.com/office/drawing/2014/main" id="{343898D6-24DB-4463-990C-EFCF5D92AA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29327" y="4655539"/>
                      <a:ext cx="320601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3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230</m:t>
                            </m:r>
                          </m:oMath>
                        </m:oMathPara>
                      </a14:m>
                      <a:endParaRPr lang="en-GB" sz="1300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43" name="TextBox 242">
                      <a:extLst>
                        <a:ext uri="{FF2B5EF4-FFF2-40B4-BE49-F238E27FC236}">
                          <a16:creationId xmlns:a16="http://schemas.microsoft.com/office/drawing/2014/main" id="{343898D6-24DB-4463-990C-EFCF5D92AA5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29327" y="4655539"/>
                      <a:ext cx="320601" cy="200055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11538" r="-11538" b="-606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DEE57365-39A1-4B26-AFC9-4B78EEBA8DF6}"/>
              </a:ext>
            </a:extLst>
          </p:cNvPr>
          <p:cNvGrpSpPr/>
          <p:nvPr/>
        </p:nvGrpSpPr>
        <p:grpSpPr>
          <a:xfrm>
            <a:off x="4046036" y="1684561"/>
            <a:ext cx="4216750" cy="3743580"/>
            <a:chOff x="6408270" y="2504125"/>
            <a:chExt cx="4216750" cy="3743580"/>
          </a:xfrm>
        </p:grpSpPr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037192CB-800A-4250-9CB4-87FD91C1DC1C}"/>
                </a:ext>
              </a:extLst>
            </p:cNvPr>
            <p:cNvGrpSpPr/>
            <p:nvPr/>
          </p:nvGrpSpPr>
          <p:grpSpPr>
            <a:xfrm>
              <a:off x="6408270" y="2504125"/>
              <a:ext cx="4216750" cy="3743580"/>
              <a:chOff x="1532282" y="1515381"/>
              <a:chExt cx="4216750" cy="3743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455FDEEB-9EBF-4099-9D39-FFF33957FF63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455FDEEB-9EBF-4099-9D39-FFF33957FF6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1F745E14-256E-46D8-98AB-36EBED340F73}"/>
                  </a:ext>
                </a:extLst>
              </p:cNvPr>
              <p:cNvGrpSpPr/>
              <p:nvPr/>
            </p:nvGrpSpPr>
            <p:grpSpPr>
              <a:xfrm>
                <a:off x="1532282" y="1515381"/>
                <a:ext cx="4076701" cy="3743580"/>
                <a:chOff x="1532282" y="1515381"/>
                <a:chExt cx="4076701" cy="3743580"/>
              </a:xfrm>
            </p:grpSpPr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3FB4165B-8D31-4A02-9EBF-8205F4255ECF}"/>
                    </a:ext>
                  </a:extLst>
                </p:cNvPr>
                <p:cNvSpPr/>
                <p:nvPr/>
              </p:nvSpPr>
              <p:spPr>
                <a:xfrm>
                  <a:off x="3232633" y="4935796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C5E7C7FC-6A8E-4466-B8DB-1BEB6B92AA21}"/>
                    </a:ext>
                  </a:extLst>
                </p:cNvPr>
                <p:cNvSpPr/>
                <p:nvPr/>
              </p:nvSpPr>
              <p:spPr>
                <a:xfrm rot="16200000">
                  <a:off x="506777" y="3079479"/>
                  <a:ext cx="2374176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Relative Frequency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117BAC9D-4353-4C69-9C75-CA69068DA6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117BAC9D-4353-4C69-9C75-CA69068DA62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b="-147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13" name="Group 312">
                  <a:extLst>
                    <a:ext uri="{FF2B5EF4-FFF2-40B4-BE49-F238E27FC236}">
                      <a16:creationId xmlns:a16="http://schemas.microsoft.com/office/drawing/2014/main" id="{68BBC290-B1E5-4F64-BA69-983B6B608267}"/>
                    </a:ext>
                  </a:extLst>
                </p:cNvPr>
                <p:cNvGrpSpPr/>
                <p:nvPr/>
              </p:nvGrpSpPr>
              <p:grpSpPr>
                <a:xfrm>
                  <a:off x="1780469" y="1802896"/>
                  <a:ext cx="3828514" cy="3066690"/>
                  <a:chOff x="1780469" y="1802896"/>
                  <a:chExt cx="3828514" cy="3066690"/>
                </a:xfrm>
              </p:grpSpPr>
              <p:grpSp>
                <p:nvGrpSpPr>
                  <p:cNvPr id="314" name="Group 313">
                    <a:extLst>
                      <a:ext uri="{FF2B5EF4-FFF2-40B4-BE49-F238E27FC236}">
                        <a16:creationId xmlns:a16="http://schemas.microsoft.com/office/drawing/2014/main" id="{F128C71F-4561-4F00-BBDC-C392DFA1D1D2}"/>
                      </a:ext>
                    </a:extLst>
                  </p:cNvPr>
                  <p:cNvGrpSpPr/>
                  <p:nvPr/>
                </p:nvGrpSpPr>
                <p:grpSpPr>
                  <a:xfrm>
                    <a:off x="1780469" y="1802896"/>
                    <a:ext cx="3828514" cy="3066690"/>
                    <a:chOff x="1780469" y="1802896"/>
                    <a:chExt cx="3828514" cy="3066690"/>
                  </a:xfrm>
                </p:grpSpPr>
                <p:grpSp>
                  <p:nvGrpSpPr>
                    <p:cNvPr id="316" name="Group 315">
                      <a:extLst>
                        <a:ext uri="{FF2B5EF4-FFF2-40B4-BE49-F238E27FC236}">
                          <a16:creationId xmlns:a16="http://schemas.microsoft.com/office/drawing/2014/main" id="{6EE85443-F39E-4E1C-8CE3-A84FD4B5C6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80469" y="1802896"/>
                      <a:ext cx="3828514" cy="3066690"/>
                      <a:chOff x="1733300" y="1253765"/>
                      <a:chExt cx="3828514" cy="3066690"/>
                    </a:xfrm>
                  </p:grpSpPr>
                  <p:grpSp>
                    <p:nvGrpSpPr>
                      <p:cNvPr id="348" name="Group 347">
                        <a:extLst>
                          <a:ext uri="{FF2B5EF4-FFF2-40B4-BE49-F238E27FC236}">
                            <a16:creationId xmlns:a16="http://schemas.microsoft.com/office/drawing/2014/main" id="{78539A39-6817-4605-BC3B-1A28FD97E90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349" name="Group 348">
                          <a:extLst>
                            <a:ext uri="{FF2B5EF4-FFF2-40B4-BE49-F238E27FC236}">
                              <a16:creationId xmlns:a16="http://schemas.microsoft.com/office/drawing/2014/main" id="{221AA29D-0245-495D-957A-C73E1527C1D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367" name="Straight Arrow Connector 366">
                            <a:extLst>
                              <a:ext uri="{FF2B5EF4-FFF2-40B4-BE49-F238E27FC236}">
                                <a16:creationId xmlns:a16="http://schemas.microsoft.com/office/drawing/2014/main" id="{F02D233C-D6ED-4939-A7CA-EC8BA36E6528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368" name="Group 367">
                            <a:extLst>
                              <a:ext uri="{FF2B5EF4-FFF2-40B4-BE49-F238E27FC236}">
                                <a16:creationId xmlns:a16="http://schemas.microsoft.com/office/drawing/2014/main" id="{F3F440BE-0034-496C-865A-DB083336E00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369" name="Group 368">
                              <a:extLst>
                                <a:ext uri="{FF2B5EF4-FFF2-40B4-BE49-F238E27FC236}">
                                  <a16:creationId xmlns:a16="http://schemas.microsoft.com/office/drawing/2014/main" id="{B200F58E-BEB9-47A1-AC1E-0C553E349A14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4" name="TextBox 373">
                                    <a:extLst>
                                      <a:ext uri="{FF2B5EF4-FFF2-40B4-BE49-F238E27FC236}">
                                        <a16:creationId xmlns:a16="http://schemas.microsoft.com/office/drawing/2014/main" id="{43240E7D-0DC2-4C6D-9A51-84DDCCA8F66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4" name="TextBox 373">
                                    <a:extLst>
                                      <a:ext uri="{FF2B5EF4-FFF2-40B4-BE49-F238E27FC236}">
                                        <a16:creationId xmlns:a16="http://schemas.microsoft.com/office/drawing/2014/main" id="{43240E7D-0DC2-4C6D-9A51-84DDCCA8F66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24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5" name="TextBox 374">
                                    <a:extLst>
                                      <a:ext uri="{FF2B5EF4-FFF2-40B4-BE49-F238E27FC236}">
                                        <a16:creationId xmlns:a16="http://schemas.microsoft.com/office/drawing/2014/main" id="{186759E6-7CBF-4C1F-8373-40F57DDE436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5" name="TextBox 374">
                                    <a:extLst>
                                      <a:ext uri="{FF2B5EF4-FFF2-40B4-BE49-F238E27FC236}">
                                        <a16:creationId xmlns:a16="http://schemas.microsoft.com/office/drawing/2014/main" id="{186759E6-7CBF-4C1F-8373-40F57DDE436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25"/>
                                    <a:stretch>
                                      <a:fillRect l="-9434" r="-11321" b="-937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6" name="TextBox 375">
                                    <a:extLst>
                                      <a:ext uri="{FF2B5EF4-FFF2-40B4-BE49-F238E27FC236}">
                                        <a16:creationId xmlns:a16="http://schemas.microsoft.com/office/drawing/2014/main" id="{380733BF-3A43-459B-9457-E98DEC9AFBA8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6" name="TextBox 375">
                                    <a:extLst>
                                      <a:ext uri="{FF2B5EF4-FFF2-40B4-BE49-F238E27FC236}">
                                        <a16:creationId xmlns:a16="http://schemas.microsoft.com/office/drawing/2014/main" id="{380733BF-3A43-459B-9457-E98DEC9AFBA8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26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7" name="TextBox 376">
                                    <a:extLst>
                                      <a:ext uri="{FF2B5EF4-FFF2-40B4-BE49-F238E27FC236}">
                                        <a16:creationId xmlns:a16="http://schemas.microsoft.com/office/drawing/2014/main" id="{59752544-C928-4B17-96B5-E056DDEF5BA4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7" name="TextBox 376">
                                    <a:extLst>
                                      <a:ext uri="{FF2B5EF4-FFF2-40B4-BE49-F238E27FC236}">
                                        <a16:creationId xmlns:a16="http://schemas.microsoft.com/office/drawing/2014/main" id="{59752544-C928-4B17-96B5-E056DDEF5BA4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27"/>
                                    <a:stretch>
                                      <a:fillRect l="-9434" r="-9434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370" name="Group 369">
                              <a:extLst>
                                <a:ext uri="{FF2B5EF4-FFF2-40B4-BE49-F238E27FC236}">
                                  <a16:creationId xmlns:a16="http://schemas.microsoft.com/office/drawing/2014/main" id="{338895BE-105D-40C1-9116-99734CBBE2E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1" name="TextBox 370">
                                    <a:extLst>
                                      <a:ext uri="{FF2B5EF4-FFF2-40B4-BE49-F238E27FC236}">
                                        <a16:creationId xmlns:a16="http://schemas.microsoft.com/office/drawing/2014/main" id="{4291C7C5-A3E1-4992-9C41-E25F1BD0037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1" name="TextBox 370">
                                    <a:extLst>
                                      <a:ext uri="{FF2B5EF4-FFF2-40B4-BE49-F238E27FC236}">
                                        <a16:creationId xmlns:a16="http://schemas.microsoft.com/office/drawing/2014/main" id="{4291C7C5-A3E1-4992-9C41-E25F1BD0037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 l="-11538" r="-11538" b="-937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2" name="TextBox 371">
                                    <a:extLst>
                                      <a:ext uri="{FF2B5EF4-FFF2-40B4-BE49-F238E27FC236}">
                                        <a16:creationId xmlns:a16="http://schemas.microsoft.com/office/drawing/2014/main" id="{51438201-DFB4-449A-B9DF-59771E56B0D9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2" name="TextBox 371">
                                    <a:extLst>
                                      <a:ext uri="{FF2B5EF4-FFF2-40B4-BE49-F238E27FC236}">
                                        <a16:creationId xmlns:a16="http://schemas.microsoft.com/office/drawing/2014/main" id="{51438201-DFB4-449A-B9DF-59771E56B0D9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28"/>
                                    <a:stretch>
                                      <a:fillRect l="-11538" r="-11538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3" name="TextBox 372">
                                    <a:extLst>
                                      <a:ext uri="{FF2B5EF4-FFF2-40B4-BE49-F238E27FC236}">
                                        <a16:creationId xmlns:a16="http://schemas.microsoft.com/office/drawing/2014/main" id="{2A164455-7E26-46BB-849C-C201778B2620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3" name="TextBox 372">
                                    <a:extLst>
                                      <a:ext uri="{FF2B5EF4-FFF2-40B4-BE49-F238E27FC236}">
                                        <a16:creationId xmlns:a16="http://schemas.microsoft.com/office/drawing/2014/main" id="{2A164455-7E26-46BB-849C-C201778B2620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29"/>
                                    <a:stretch>
                                      <a:fillRect l="-11321" r="-9434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350" name="Group 349">
                          <a:extLst>
                            <a:ext uri="{FF2B5EF4-FFF2-40B4-BE49-F238E27FC236}">
                              <a16:creationId xmlns:a16="http://schemas.microsoft.com/office/drawing/2014/main" id="{2C21D9BD-5A03-47E2-B9F0-AB3ABF6D9B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351" name="Group 350">
                            <a:extLst>
                              <a:ext uri="{FF2B5EF4-FFF2-40B4-BE49-F238E27FC236}">
                                <a16:creationId xmlns:a16="http://schemas.microsoft.com/office/drawing/2014/main" id="{4B4ADFE8-8AA1-4510-AB59-45FFC02FC51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359" name="Group 358">
                              <a:extLst>
                                <a:ext uri="{FF2B5EF4-FFF2-40B4-BE49-F238E27FC236}">
                                  <a16:creationId xmlns:a16="http://schemas.microsoft.com/office/drawing/2014/main" id="{361432A8-80C2-435F-B6F4-AE570682797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363" name="Group 362">
                                <a:extLst>
                                  <a:ext uri="{FF2B5EF4-FFF2-40B4-BE49-F238E27FC236}">
                                    <a16:creationId xmlns:a16="http://schemas.microsoft.com/office/drawing/2014/main" id="{BF3B4550-7025-45E6-AD6B-751588BCF282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365" name="Straight Connector 364">
                                  <a:extLst>
                                    <a:ext uri="{FF2B5EF4-FFF2-40B4-BE49-F238E27FC236}">
                                      <a16:creationId xmlns:a16="http://schemas.microsoft.com/office/drawing/2014/main" id="{07D3B0D4-F20A-40D5-9158-9D89D92A1EAD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6" name="Straight Connector 365">
                                  <a:extLst>
                                    <a:ext uri="{FF2B5EF4-FFF2-40B4-BE49-F238E27FC236}">
                                      <a16:creationId xmlns:a16="http://schemas.microsoft.com/office/drawing/2014/main" id="{3AC82A65-07B7-4A75-9137-683ED5DBEB66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364" name="Straight Connector 363">
                                <a:extLst>
                                  <a:ext uri="{FF2B5EF4-FFF2-40B4-BE49-F238E27FC236}">
                                    <a16:creationId xmlns:a16="http://schemas.microsoft.com/office/drawing/2014/main" id="{6537D788-6777-4114-B3D9-72F5A4A68D12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360" name="Group 359">
                              <a:extLst>
                                <a:ext uri="{FF2B5EF4-FFF2-40B4-BE49-F238E27FC236}">
                                  <a16:creationId xmlns:a16="http://schemas.microsoft.com/office/drawing/2014/main" id="{0EBF8FA5-0C42-4D41-9CD1-99E0BA78AEB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361" name="Straight Connector 360">
                                <a:extLst>
                                  <a:ext uri="{FF2B5EF4-FFF2-40B4-BE49-F238E27FC236}">
                                    <a16:creationId xmlns:a16="http://schemas.microsoft.com/office/drawing/2014/main" id="{A0DD6701-907D-4AF5-A990-E32415B2084D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62" name="Straight Connector 361">
                                <a:extLst>
                                  <a:ext uri="{FF2B5EF4-FFF2-40B4-BE49-F238E27FC236}">
                                    <a16:creationId xmlns:a16="http://schemas.microsoft.com/office/drawing/2014/main" id="{6363EAC1-52B0-4CA7-B47A-A701E2B29884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352" name="Group 351">
                            <a:extLst>
                              <a:ext uri="{FF2B5EF4-FFF2-40B4-BE49-F238E27FC236}">
                                <a16:creationId xmlns:a16="http://schemas.microsoft.com/office/drawing/2014/main" id="{A78FF4FF-D05B-4EEB-8EE6-04499CA17C5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353" name="Group 352">
                              <a:extLst>
                                <a:ext uri="{FF2B5EF4-FFF2-40B4-BE49-F238E27FC236}">
                                  <a16:creationId xmlns:a16="http://schemas.microsoft.com/office/drawing/2014/main" id="{FB766086-8598-45E9-8296-E6A55DCFECE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357" name="Straight Connector 356">
                                <a:extLst>
                                  <a:ext uri="{FF2B5EF4-FFF2-40B4-BE49-F238E27FC236}">
                                    <a16:creationId xmlns:a16="http://schemas.microsoft.com/office/drawing/2014/main" id="{CEE7F3EA-11D1-4571-8CA8-13118407B6F9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58" name="Straight Connector 357">
                                <a:extLst>
                                  <a:ext uri="{FF2B5EF4-FFF2-40B4-BE49-F238E27FC236}">
                                    <a16:creationId xmlns:a16="http://schemas.microsoft.com/office/drawing/2014/main" id="{35676390-EB28-4A1B-839A-3D5439C7642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354" name="Group 353">
                              <a:extLst>
                                <a:ext uri="{FF2B5EF4-FFF2-40B4-BE49-F238E27FC236}">
                                  <a16:creationId xmlns:a16="http://schemas.microsoft.com/office/drawing/2014/main" id="{874E5A0A-606B-4269-9E9B-1BBEEFD89AF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355" name="Straight Connector 354">
                                <a:extLst>
                                  <a:ext uri="{FF2B5EF4-FFF2-40B4-BE49-F238E27FC236}">
                                    <a16:creationId xmlns:a16="http://schemas.microsoft.com/office/drawing/2014/main" id="{11D96E34-58D0-465E-939E-346AEA54BB4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56" name="Straight Connector 355">
                                <a:extLst>
                                  <a:ext uri="{FF2B5EF4-FFF2-40B4-BE49-F238E27FC236}">
                                    <a16:creationId xmlns:a16="http://schemas.microsoft.com/office/drawing/2014/main" id="{8FDBB9B9-30B8-4239-B6B6-7272078B34ED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  <p:cxnSp>
                    <p:nvCxnSpPr>
                      <p:cNvPr id="320" name="Straight Arrow Connector 319">
                        <a:extLst>
                          <a:ext uri="{FF2B5EF4-FFF2-40B4-BE49-F238E27FC236}">
                            <a16:creationId xmlns:a16="http://schemas.microsoft.com/office/drawing/2014/main" id="{E43F0CBC-EF6F-4623-B1BA-720EEF9930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21" name="Group 320">
                        <a:extLst>
                          <a:ext uri="{FF2B5EF4-FFF2-40B4-BE49-F238E27FC236}">
                            <a16:creationId xmlns:a16="http://schemas.microsoft.com/office/drawing/2014/main" id="{76ACBC19-1298-4985-A6F3-12DCB33BD63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4508" y="2681833"/>
                        <a:ext cx="338292" cy="1499557"/>
                        <a:chOff x="1744508" y="2681833"/>
                        <a:chExt cx="338292" cy="1499557"/>
                      </a:xfrm>
                    </p:grpSpPr>
                    <p:grpSp>
                      <p:nvGrpSpPr>
                        <p:cNvPr id="333" name="Group 332">
                          <a:extLst>
                            <a:ext uri="{FF2B5EF4-FFF2-40B4-BE49-F238E27FC236}">
                              <a16:creationId xmlns:a16="http://schemas.microsoft.com/office/drawing/2014/main" id="{23DBDA71-9FE9-40EB-8BFA-B7ED7E73539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36329" cy="870120"/>
                          <a:chOff x="1746471" y="3311270"/>
                          <a:chExt cx="336329" cy="870120"/>
                        </a:xfrm>
                      </p:grpSpPr>
                      <p:grpSp>
                        <p:nvGrpSpPr>
                          <p:cNvPr id="339" name="Group 338">
                            <a:extLst>
                              <a:ext uri="{FF2B5EF4-FFF2-40B4-BE49-F238E27FC236}">
                                <a16:creationId xmlns:a16="http://schemas.microsoft.com/office/drawing/2014/main" id="{41AC40D3-9A75-4D0D-85C6-BD98C9D13A2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66561" y="3761295"/>
                            <a:ext cx="216239" cy="420095"/>
                            <a:chOff x="1866561" y="3761295"/>
                            <a:chExt cx="216239" cy="420095"/>
                          </a:xfrm>
                        </p:grpSpPr>
                        <p:cxnSp>
                          <p:nvCxnSpPr>
                            <p:cNvPr id="343" name="Straight Connector 342">
                              <a:extLst>
                                <a:ext uri="{FF2B5EF4-FFF2-40B4-BE49-F238E27FC236}">
                                  <a16:creationId xmlns:a16="http://schemas.microsoft.com/office/drawing/2014/main" id="{7E7BEC97-30F0-4234-80BD-6F53DEA365C5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344" name="Group 343">
                              <a:extLst>
                                <a:ext uri="{FF2B5EF4-FFF2-40B4-BE49-F238E27FC236}">
                                  <a16:creationId xmlns:a16="http://schemas.microsoft.com/office/drawing/2014/main" id="{E1F9BDF2-E2B3-4A95-B4D6-8153F8A003C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866561" y="3950558"/>
                              <a:ext cx="216239" cy="230832"/>
                              <a:chOff x="1866561" y="3636690"/>
                              <a:chExt cx="216239" cy="230832"/>
                            </a:xfrm>
                          </p:grpSpPr>
                          <p:cxnSp>
                            <p:nvCxnSpPr>
                              <p:cNvPr id="345" name="Straight Connector 344">
                                <a:extLst>
                                  <a:ext uri="{FF2B5EF4-FFF2-40B4-BE49-F238E27FC236}">
                                    <a16:creationId xmlns:a16="http://schemas.microsoft.com/office/drawing/2014/main" id="{BB7BAD1B-21EA-4C22-95A7-19F338AD041C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2007909" y="3761295"/>
                                <a:ext cx="74891" cy="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46" name="TextBox 345">
                                    <a:extLst>
                                      <a:ext uri="{FF2B5EF4-FFF2-40B4-BE49-F238E27FC236}">
                                        <a16:creationId xmlns:a16="http://schemas.microsoft.com/office/drawing/2014/main" id="{DA338F0F-8CD4-4CD0-8ED5-9FB971A51F01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866561" y="3636690"/>
                                    <a:ext cx="153888" cy="230832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5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oMath>
                                      </m:oMathPara>
                                    </a14:m>
                                    <a:endParaRPr lang="en-GB" sz="15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46" name="TextBox 345">
                                    <a:extLst>
                                      <a:ext uri="{FF2B5EF4-FFF2-40B4-BE49-F238E27FC236}">
                                        <a16:creationId xmlns:a16="http://schemas.microsoft.com/office/drawing/2014/main" id="{DA338F0F-8CD4-4CD0-8ED5-9FB971A51F01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1866561" y="3636690"/>
                                    <a:ext cx="153888" cy="230832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30"/>
                                    <a:stretch>
                                      <a:fillRect l="-26923" r="-23077" b="-789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  <p:grpSp>
                        <p:nvGrpSpPr>
                          <p:cNvPr id="340" name="Group 339">
                            <a:extLst>
                              <a:ext uri="{FF2B5EF4-FFF2-40B4-BE49-F238E27FC236}">
                                <a16:creationId xmlns:a16="http://schemas.microsoft.com/office/drawing/2014/main" id="{414CFB13-6011-4B35-A78B-699764B9614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34366" cy="230832"/>
                            <a:chOff x="1748434" y="3626304"/>
                            <a:chExt cx="334366" cy="230832"/>
                          </a:xfrm>
                        </p:grpSpPr>
                        <p:cxnSp>
                          <p:nvCxnSpPr>
                            <p:cNvPr id="341" name="Straight Connector 340">
                              <a:extLst>
                                <a:ext uri="{FF2B5EF4-FFF2-40B4-BE49-F238E27FC236}">
                                  <a16:creationId xmlns:a16="http://schemas.microsoft.com/office/drawing/2014/main" id="{728C1FED-F92E-4AF7-9631-609CFBF05E67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342" name="TextBox 341">
                                  <a:extLst>
                                    <a:ext uri="{FF2B5EF4-FFF2-40B4-BE49-F238E27FC236}">
                                      <a16:creationId xmlns:a16="http://schemas.microsoft.com/office/drawing/2014/main" id="{48DF290E-FDCB-440C-99C5-0B1A650F8FEA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0.1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342" name="TextBox 341">
                                  <a:extLst>
                                    <a:ext uri="{FF2B5EF4-FFF2-40B4-BE49-F238E27FC236}">
                                      <a16:creationId xmlns:a16="http://schemas.microsoft.com/office/drawing/2014/main" id="{48DF290E-FDCB-440C-99C5-0B1A650F8FEA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31"/>
                                  <a:stretch>
                                    <a:fillRect l="-14286" r="-14286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  <p:grpSp>
                      <p:nvGrpSpPr>
                        <p:cNvPr id="334" name="Group 333">
                          <a:extLst>
                            <a:ext uri="{FF2B5EF4-FFF2-40B4-BE49-F238E27FC236}">
                              <a16:creationId xmlns:a16="http://schemas.microsoft.com/office/drawing/2014/main" id="{611C2A6F-99C3-4D74-AE4B-B5D1C736706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4508" y="2681833"/>
                          <a:ext cx="336329" cy="450025"/>
                          <a:chOff x="1746471" y="3311270"/>
                          <a:chExt cx="336329" cy="450025"/>
                        </a:xfrm>
                      </p:grpSpPr>
                      <p:cxnSp>
                        <p:nvCxnSpPr>
                          <p:cNvPr id="335" name="Straight Connector 334">
                            <a:extLst>
                              <a:ext uri="{FF2B5EF4-FFF2-40B4-BE49-F238E27FC236}">
                                <a16:creationId xmlns:a16="http://schemas.microsoft.com/office/drawing/2014/main" id="{84AE5B44-339B-4D09-8EA9-216A765CD245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336" name="Group 335">
                            <a:extLst>
                              <a:ext uri="{FF2B5EF4-FFF2-40B4-BE49-F238E27FC236}">
                                <a16:creationId xmlns:a16="http://schemas.microsoft.com/office/drawing/2014/main" id="{DF32B1DF-5C8B-4F01-BCBC-E0BEA547F9A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34366" cy="230832"/>
                            <a:chOff x="1748434" y="3626304"/>
                            <a:chExt cx="334366" cy="230832"/>
                          </a:xfrm>
                        </p:grpSpPr>
                        <p:cxnSp>
                          <p:nvCxnSpPr>
                            <p:cNvPr id="337" name="Straight Connector 336">
                              <a:extLst>
                                <a:ext uri="{FF2B5EF4-FFF2-40B4-BE49-F238E27FC236}">
                                  <a16:creationId xmlns:a16="http://schemas.microsoft.com/office/drawing/2014/main" id="{C1290834-93F1-4E4A-85F8-34D5A16E0501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338" name="TextBox 337">
                                  <a:extLst>
                                    <a:ext uri="{FF2B5EF4-FFF2-40B4-BE49-F238E27FC236}">
                                      <a16:creationId xmlns:a16="http://schemas.microsoft.com/office/drawing/2014/main" id="{66AF0FBD-E6BC-47F0-8EEB-EA60EB4DB670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0.2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338" name="TextBox 337">
                                  <a:extLst>
                                    <a:ext uri="{FF2B5EF4-FFF2-40B4-BE49-F238E27FC236}">
                                      <a16:creationId xmlns:a16="http://schemas.microsoft.com/office/drawing/2014/main" id="{66AF0FBD-E6BC-47F0-8EEB-EA60EB4DB670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32"/>
                                  <a:stretch>
                                    <a:fillRect l="-14286" r="-14286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</p:grpSp>
                  <p:grpSp>
                    <p:nvGrpSpPr>
                      <p:cNvPr id="322" name="Group 321">
                        <a:extLst>
                          <a:ext uri="{FF2B5EF4-FFF2-40B4-BE49-F238E27FC236}">
                            <a16:creationId xmlns:a16="http://schemas.microsoft.com/office/drawing/2014/main" id="{91DA77B6-5BC3-4598-969F-70CB06E152C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33300" y="1420130"/>
                        <a:ext cx="348658" cy="1079462"/>
                        <a:chOff x="1744508" y="2681833"/>
                        <a:chExt cx="348658" cy="1079462"/>
                      </a:xfrm>
                    </p:grpSpPr>
                    <p:grpSp>
                      <p:nvGrpSpPr>
                        <p:cNvPr id="323" name="Group 322">
                          <a:extLst>
                            <a:ext uri="{FF2B5EF4-FFF2-40B4-BE49-F238E27FC236}">
                              <a16:creationId xmlns:a16="http://schemas.microsoft.com/office/drawing/2014/main" id="{84851583-A7E0-4BE6-9749-32C5117D13A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45482" cy="450025"/>
                          <a:chOff x="1746471" y="3311270"/>
                          <a:chExt cx="345482" cy="450025"/>
                        </a:xfrm>
                      </p:grpSpPr>
                      <p:cxnSp>
                        <p:nvCxnSpPr>
                          <p:cNvPr id="329" name="Straight Connector 328">
                            <a:extLst>
                              <a:ext uri="{FF2B5EF4-FFF2-40B4-BE49-F238E27FC236}">
                                <a16:creationId xmlns:a16="http://schemas.microsoft.com/office/drawing/2014/main" id="{E2808FF2-D910-4BFF-BAE3-0F542E13259D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1584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330" name="Group 329">
                            <a:extLst>
                              <a:ext uri="{FF2B5EF4-FFF2-40B4-BE49-F238E27FC236}">
                                <a16:creationId xmlns:a16="http://schemas.microsoft.com/office/drawing/2014/main" id="{F4DF7AF6-39F9-49AA-BC48-C15716AA506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45482" cy="230832"/>
                            <a:chOff x="1748434" y="3626304"/>
                            <a:chExt cx="345482" cy="230832"/>
                          </a:xfrm>
                        </p:grpSpPr>
                        <p:cxnSp>
                          <p:nvCxnSpPr>
                            <p:cNvPr id="331" name="Straight Connector 330">
                              <a:extLst>
                                <a:ext uri="{FF2B5EF4-FFF2-40B4-BE49-F238E27FC236}">
                                  <a16:creationId xmlns:a16="http://schemas.microsoft.com/office/drawing/2014/main" id="{65FA4E3C-8661-438A-82CA-AE3243E69DDA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19025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332" name="TextBox 331">
                                  <a:extLst>
                                    <a:ext uri="{FF2B5EF4-FFF2-40B4-BE49-F238E27FC236}">
                                      <a16:creationId xmlns:a16="http://schemas.microsoft.com/office/drawing/2014/main" id="{4262E9AE-5786-464B-9329-FF22AAB4FFC9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0.3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332" name="TextBox 331">
                                  <a:extLst>
                                    <a:ext uri="{FF2B5EF4-FFF2-40B4-BE49-F238E27FC236}">
                                      <a16:creationId xmlns:a16="http://schemas.microsoft.com/office/drawing/2014/main" id="{4262E9AE-5786-464B-9329-FF22AAB4FFC9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33"/>
                                  <a:stretch>
                                    <a:fillRect l="-14286" r="-14286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  <p:grpSp>
                      <p:nvGrpSpPr>
                        <p:cNvPr id="324" name="Group 323">
                          <a:extLst>
                            <a:ext uri="{FF2B5EF4-FFF2-40B4-BE49-F238E27FC236}">
                              <a16:creationId xmlns:a16="http://schemas.microsoft.com/office/drawing/2014/main" id="{F864EA1A-76F1-4735-81B1-AC754F3879B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4508" y="2681833"/>
                          <a:ext cx="348658" cy="450025"/>
                          <a:chOff x="1746471" y="3311270"/>
                          <a:chExt cx="348658" cy="450025"/>
                        </a:xfrm>
                      </p:grpSpPr>
                      <p:cxnSp>
                        <p:nvCxnSpPr>
                          <p:cNvPr id="325" name="Straight Connector 324">
                            <a:extLst>
                              <a:ext uri="{FF2B5EF4-FFF2-40B4-BE49-F238E27FC236}">
                                <a16:creationId xmlns:a16="http://schemas.microsoft.com/office/drawing/2014/main" id="{0636DDEE-9858-45DA-9851-98100D5A1311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1584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326" name="Group 325">
                            <a:extLst>
                              <a:ext uri="{FF2B5EF4-FFF2-40B4-BE49-F238E27FC236}">
                                <a16:creationId xmlns:a16="http://schemas.microsoft.com/office/drawing/2014/main" id="{32196031-922D-4C50-9A0D-1B2D3CEC118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48658" cy="230832"/>
                            <a:chOff x="1748434" y="3626304"/>
                            <a:chExt cx="348658" cy="230832"/>
                          </a:xfrm>
                        </p:grpSpPr>
                        <p:cxnSp>
                          <p:nvCxnSpPr>
                            <p:cNvPr id="327" name="Straight Connector 326">
                              <a:extLst>
                                <a:ext uri="{FF2B5EF4-FFF2-40B4-BE49-F238E27FC236}">
                                  <a16:creationId xmlns:a16="http://schemas.microsoft.com/office/drawing/2014/main" id="{66E41731-446E-4116-9C0E-5EA43498C689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22201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328" name="TextBox 327">
                                  <a:extLst>
                                    <a:ext uri="{FF2B5EF4-FFF2-40B4-BE49-F238E27FC236}">
                                      <a16:creationId xmlns:a16="http://schemas.microsoft.com/office/drawing/2014/main" id="{C0CE41BB-7622-4772-A768-C3D4852F2013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0.4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328" name="TextBox 327">
                                  <a:extLst>
                                    <a:ext uri="{FF2B5EF4-FFF2-40B4-BE49-F238E27FC236}">
                                      <a16:creationId xmlns:a16="http://schemas.microsoft.com/office/drawing/2014/main" id="{C0CE41BB-7622-4772-A768-C3D4852F2013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34"/>
                                  <a:stretch>
                                    <a:fillRect l="-14000" r="-12000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</p:grpSp>
                </p:grpSp>
                <p:cxnSp>
                  <p:nvCxnSpPr>
                    <p:cNvPr id="317" name="Straight Connector 316">
                      <a:extLst>
                        <a:ext uri="{FF2B5EF4-FFF2-40B4-BE49-F238E27FC236}">
                          <a16:creationId xmlns:a16="http://schemas.microsoft.com/office/drawing/2014/main" id="{73BAB985-B551-4DEB-B815-742D29F7131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18" name="TextBox 317">
                          <a:extLst>
                            <a:ext uri="{FF2B5EF4-FFF2-40B4-BE49-F238E27FC236}">
                              <a16:creationId xmlns:a16="http://schemas.microsoft.com/office/drawing/2014/main" id="{1AD52864-D07B-4D0F-83E7-5FF0783D92C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150</m:t>
                                </m:r>
                              </m:oMath>
                            </m:oMathPara>
                          </a14:m>
                          <a:endParaRPr lang="en-GB" sz="13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18" name="TextBox 317">
                          <a:extLst>
                            <a:ext uri="{FF2B5EF4-FFF2-40B4-BE49-F238E27FC236}">
                              <a16:creationId xmlns:a16="http://schemas.microsoft.com/office/drawing/2014/main" id="{1AD52864-D07B-4D0F-83E7-5FF0783D92C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blipFill>
                          <a:blip r:embed="rId20"/>
                          <a:stretch>
                            <a:fillRect l="-11321" r="-11321" b="-909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15" name="TextBox 314">
                        <a:extLst>
                          <a:ext uri="{FF2B5EF4-FFF2-40B4-BE49-F238E27FC236}">
                            <a16:creationId xmlns:a16="http://schemas.microsoft.com/office/drawing/2014/main" id="{F3F106BB-823C-4CB5-94CE-B95A609FD86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230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15" name="TextBox 314">
                        <a:extLst>
                          <a:ext uri="{FF2B5EF4-FFF2-40B4-BE49-F238E27FC236}">
                            <a16:creationId xmlns:a16="http://schemas.microsoft.com/office/drawing/2014/main" id="{F3F106BB-823C-4CB5-94CE-B95A609FD86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35"/>
                        <a:stretch>
                          <a:fillRect l="-11538" r="-11538" b="-909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  <p:pic>
          <p:nvPicPr>
            <p:cNvPr id="378" name="Picture 377">
              <a:extLst>
                <a:ext uri="{FF2B5EF4-FFF2-40B4-BE49-F238E27FC236}">
                  <a16:creationId xmlns:a16="http://schemas.microsoft.com/office/drawing/2014/main" id="{CB9F8A7A-CD03-455D-9855-BC77C8F75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/>
            <a:srcRect r="12023"/>
            <a:stretch/>
          </p:blipFill>
          <p:spPr>
            <a:xfrm>
              <a:off x="7028838" y="2743932"/>
              <a:ext cx="3366401" cy="2936093"/>
            </a:xfrm>
            <a:prstGeom prst="rect">
              <a:avLst/>
            </a:prstGeom>
          </p:spPr>
        </p:pic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D763194-7A36-4DD6-8607-070654B41C41}"/>
              </a:ext>
            </a:extLst>
          </p:cNvPr>
          <p:cNvGrpSpPr/>
          <p:nvPr/>
        </p:nvGrpSpPr>
        <p:grpSpPr>
          <a:xfrm>
            <a:off x="8016343" y="1666416"/>
            <a:ext cx="4259512" cy="3743580"/>
            <a:chOff x="8016343" y="1666416"/>
            <a:chExt cx="4259512" cy="3743580"/>
          </a:xfrm>
        </p:grpSpPr>
        <p:pic>
          <p:nvPicPr>
            <p:cNvPr id="449" name="Picture 448">
              <a:extLst>
                <a:ext uri="{FF2B5EF4-FFF2-40B4-BE49-F238E27FC236}">
                  <a16:creationId xmlns:a16="http://schemas.microsoft.com/office/drawing/2014/main" id="{65B3BC1A-B8A5-43DD-96DF-8BA7C4008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/>
            <a:srcRect r="12034"/>
            <a:stretch/>
          </p:blipFill>
          <p:spPr>
            <a:xfrm>
              <a:off x="8686629" y="2168934"/>
              <a:ext cx="3357905" cy="2634439"/>
            </a:xfrm>
            <a:prstGeom prst="rect">
              <a:avLst/>
            </a:prstGeom>
          </p:spPr>
        </p:pic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400DA722-EAF5-40CA-971B-F50839769D71}"/>
                </a:ext>
              </a:extLst>
            </p:cNvPr>
            <p:cNvGrpSpPr/>
            <p:nvPr/>
          </p:nvGrpSpPr>
          <p:grpSpPr>
            <a:xfrm>
              <a:off x="8016343" y="1666416"/>
              <a:ext cx="4259512" cy="3743580"/>
              <a:chOff x="1489520" y="1515381"/>
              <a:chExt cx="4259512" cy="3743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638E1D88-D103-46AC-B7C1-29ED617B12DE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638E1D88-D103-46AC-B7C1-29ED617B12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D663EB0B-7DED-4C3F-8B22-A681CEB4B4A0}"/>
                  </a:ext>
                </a:extLst>
              </p:cNvPr>
              <p:cNvGrpSpPr/>
              <p:nvPr/>
            </p:nvGrpSpPr>
            <p:grpSpPr>
              <a:xfrm>
                <a:off x="1489520" y="1515381"/>
                <a:ext cx="4119463" cy="3743580"/>
                <a:chOff x="1489520" y="1515381"/>
                <a:chExt cx="4119463" cy="3743580"/>
              </a:xfrm>
            </p:grpSpPr>
            <p:sp>
              <p:nvSpPr>
                <p:cNvPr id="382" name="Rectangle 381">
                  <a:extLst>
                    <a:ext uri="{FF2B5EF4-FFF2-40B4-BE49-F238E27FC236}">
                      <a16:creationId xmlns:a16="http://schemas.microsoft.com/office/drawing/2014/main" id="{FAF219B3-A332-42D5-BCA3-D6BB5B387401}"/>
                    </a:ext>
                  </a:extLst>
                </p:cNvPr>
                <p:cNvSpPr/>
                <p:nvPr/>
              </p:nvSpPr>
              <p:spPr>
                <a:xfrm>
                  <a:off x="3232633" y="4935796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383" name="Rectangle 382">
                  <a:extLst>
                    <a:ext uri="{FF2B5EF4-FFF2-40B4-BE49-F238E27FC236}">
                      <a16:creationId xmlns:a16="http://schemas.microsoft.com/office/drawing/2014/main" id="{43EFC549-4BF8-4BE5-A1B1-C9C7DE81531D}"/>
                    </a:ext>
                  </a:extLst>
                </p:cNvPr>
                <p:cNvSpPr/>
                <p:nvPr/>
              </p:nvSpPr>
              <p:spPr>
                <a:xfrm rot="16200000">
                  <a:off x="464015" y="3125574"/>
                  <a:ext cx="2374176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Relative Frequency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4" name="Rectangle 383">
                      <a:extLst>
                        <a:ext uri="{FF2B5EF4-FFF2-40B4-BE49-F238E27FC236}">
                          <a16:creationId xmlns:a16="http://schemas.microsoft.com/office/drawing/2014/main" id="{E8CEF50C-5F0F-4290-92F8-72B8D900D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84" name="Rectangle 383">
                      <a:extLst>
                        <a:ext uri="{FF2B5EF4-FFF2-40B4-BE49-F238E27FC236}">
                          <a16:creationId xmlns:a16="http://schemas.microsoft.com/office/drawing/2014/main" id="{E8CEF50C-5F0F-4290-92F8-72B8D900D40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b="-147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A42E6982-85B3-4928-9737-A43D908891C2}"/>
                    </a:ext>
                  </a:extLst>
                </p:cNvPr>
                <p:cNvGrpSpPr/>
                <p:nvPr/>
              </p:nvGrpSpPr>
              <p:grpSpPr>
                <a:xfrm>
                  <a:off x="1780469" y="1802896"/>
                  <a:ext cx="3828514" cy="3066690"/>
                  <a:chOff x="1780469" y="1802896"/>
                  <a:chExt cx="3828514" cy="3066690"/>
                </a:xfrm>
              </p:grpSpPr>
              <p:grpSp>
                <p:nvGrpSpPr>
                  <p:cNvPr id="386" name="Group 385">
                    <a:extLst>
                      <a:ext uri="{FF2B5EF4-FFF2-40B4-BE49-F238E27FC236}">
                        <a16:creationId xmlns:a16="http://schemas.microsoft.com/office/drawing/2014/main" id="{9D4E778D-6EA4-4C0E-8C82-0E40FCE08208}"/>
                      </a:ext>
                    </a:extLst>
                  </p:cNvPr>
                  <p:cNvGrpSpPr/>
                  <p:nvPr/>
                </p:nvGrpSpPr>
                <p:grpSpPr>
                  <a:xfrm>
                    <a:off x="1780469" y="1802896"/>
                    <a:ext cx="3828514" cy="3066690"/>
                    <a:chOff x="1780469" y="1802896"/>
                    <a:chExt cx="3828514" cy="3066690"/>
                  </a:xfrm>
                </p:grpSpPr>
                <p:grpSp>
                  <p:nvGrpSpPr>
                    <p:cNvPr id="388" name="Group 387">
                      <a:extLst>
                        <a:ext uri="{FF2B5EF4-FFF2-40B4-BE49-F238E27FC236}">
                          <a16:creationId xmlns:a16="http://schemas.microsoft.com/office/drawing/2014/main" id="{60EB291C-E63F-47DF-8421-98AFD9ADC3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80469" y="1802896"/>
                      <a:ext cx="3828514" cy="3066690"/>
                      <a:chOff x="1733300" y="1253765"/>
                      <a:chExt cx="3828514" cy="3066690"/>
                    </a:xfrm>
                  </p:grpSpPr>
                  <p:grpSp>
                    <p:nvGrpSpPr>
                      <p:cNvPr id="391" name="Group 390">
                        <a:extLst>
                          <a:ext uri="{FF2B5EF4-FFF2-40B4-BE49-F238E27FC236}">
                            <a16:creationId xmlns:a16="http://schemas.microsoft.com/office/drawing/2014/main" id="{96471A3B-84B0-4AEB-95DC-AF417343139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419" name="Group 418">
                          <a:extLst>
                            <a:ext uri="{FF2B5EF4-FFF2-40B4-BE49-F238E27FC236}">
                              <a16:creationId xmlns:a16="http://schemas.microsoft.com/office/drawing/2014/main" id="{99C0B656-60A1-4DC2-911E-2B98F2D2B3B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437" name="Straight Arrow Connector 436">
                            <a:extLst>
                              <a:ext uri="{FF2B5EF4-FFF2-40B4-BE49-F238E27FC236}">
                                <a16:creationId xmlns:a16="http://schemas.microsoft.com/office/drawing/2014/main" id="{45068775-4A97-4AD6-82CE-290DD1BB67A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438" name="Group 437">
                            <a:extLst>
                              <a:ext uri="{FF2B5EF4-FFF2-40B4-BE49-F238E27FC236}">
                                <a16:creationId xmlns:a16="http://schemas.microsoft.com/office/drawing/2014/main" id="{13645032-A1C2-454A-B8AC-B8A617AF9A6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439" name="Group 438">
                              <a:extLst>
                                <a:ext uri="{FF2B5EF4-FFF2-40B4-BE49-F238E27FC236}">
                                  <a16:creationId xmlns:a16="http://schemas.microsoft.com/office/drawing/2014/main" id="{ECE6B37C-3AEB-4629-850D-23805301E54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4" name="TextBox 443">
                                    <a:extLst>
                                      <a:ext uri="{FF2B5EF4-FFF2-40B4-BE49-F238E27FC236}">
                                        <a16:creationId xmlns:a16="http://schemas.microsoft.com/office/drawing/2014/main" id="{5EE14A26-289F-48E2-BE3D-24360E3A9FF9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4" name="TextBox 443">
                                    <a:extLst>
                                      <a:ext uri="{FF2B5EF4-FFF2-40B4-BE49-F238E27FC236}">
                                        <a16:creationId xmlns:a16="http://schemas.microsoft.com/office/drawing/2014/main" id="{5EE14A26-289F-48E2-BE3D-24360E3A9FF9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40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5" name="TextBox 444">
                                    <a:extLst>
                                      <a:ext uri="{FF2B5EF4-FFF2-40B4-BE49-F238E27FC236}">
                                        <a16:creationId xmlns:a16="http://schemas.microsoft.com/office/drawing/2014/main" id="{E766EB54-93A5-45E2-A667-76CFE7AEB23E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5" name="TextBox 444">
                                    <a:extLst>
                                      <a:ext uri="{FF2B5EF4-FFF2-40B4-BE49-F238E27FC236}">
                                        <a16:creationId xmlns:a16="http://schemas.microsoft.com/office/drawing/2014/main" id="{E766EB54-93A5-45E2-A667-76CFE7AEB23E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41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6" name="TextBox 445">
                                    <a:extLst>
                                      <a:ext uri="{FF2B5EF4-FFF2-40B4-BE49-F238E27FC236}">
                                        <a16:creationId xmlns:a16="http://schemas.microsoft.com/office/drawing/2014/main" id="{E4DBF115-569E-4D04-93FB-65E95831B3E8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6" name="TextBox 445">
                                    <a:extLst>
                                      <a:ext uri="{FF2B5EF4-FFF2-40B4-BE49-F238E27FC236}">
                                        <a16:creationId xmlns:a16="http://schemas.microsoft.com/office/drawing/2014/main" id="{E4DBF115-569E-4D04-93FB-65E95831B3E8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42"/>
                                    <a:stretch>
                                      <a:fillRect l="-11538" r="-11538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7" name="TextBox 446">
                                    <a:extLst>
                                      <a:ext uri="{FF2B5EF4-FFF2-40B4-BE49-F238E27FC236}">
                                        <a16:creationId xmlns:a16="http://schemas.microsoft.com/office/drawing/2014/main" id="{D67CB2A6-FDCC-4927-AC84-3A8E2A413844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7" name="TextBox 446">
                                    <a:extLst>
                                      <a:ext uri="{FF2B5EF4-FFF2-40B4-BE49-F238E27FC236}">
                                        <a16:creationId xmlns:a16="http://schemas.microsoft.com/office/drawing/2014/main" id="{D67CB2A6-FDCC-4927-AC84-3A8E2A413844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43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440" name="Group 439">
                              <a:extLst>
                                <a:ext uri="{FF2B5EF4-FFF2-40B4-BE49-F238E27FC236}">
                                  <a16:creationId xmlns:a16="http://schemas.microsoft.com/office/drawing/2014/main" id="{23719F2C-F4E5-4C4D-BF5C-6C133E7D96F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1" name="TextBox 440">
                                    <a:extLst>
                                      <a:ext uri="{FF2B5EF4-FFF2-40B4-BE49-F238E27FC236}">
                                        <a16:creationId xmlns:a16="http://schemas.microsoft.com/office/drawing/2014/main" id="{F21B370F-78ED-4A15-BB64-B1E521B6A7E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1" name="TextBox 440">
                                    <a:extLst>
                                      <a:ext uri="{FF2B5EF4-FFF2-40B4-BE49-F238E27FC236}">
                                        <a16:creationId xmlns:a16="http://schemas.microsoft.com/office/drawing/2014/main" id="{F21B370F-78ED-4A15-BB64-B1E521B6A7E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44"/>
                                    <a:stretch>
                                      <a:fillRect l="-9434" r="-11321" b="-937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2" name="TextBox 441">
                                    <a:extLst>
                                      <a:ext uri="{FF2B5EF4-FFF2-40B4-BE49-F238E27FC236}">
                                        <a16:creationId xmlns:a16="http://schemas.microsoft.com/office/drawing/2014/main" id="{E9E566B2-6678-4A0D-B295-CF7EAF91558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2" name="TextBox 441">
                                    <a:extLst>
                                      <a:ext uri="{FF2B5EF4-FFF2-40B4-BE49-F238E27FC236}">
                                        <a16:creationId xmlns:a16="http://schemas.microsoft.com/office/drawing/2014/main" id="{E9E566B2-6678-4A0D-B295-CF7EAF91558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28"/>
                                    <a:stretch>
                                      <a:fillRect l="-11538" r="-11538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3" name="TextBox 442">
                                    <a:extLst>
                                      <a:ext uri="{FF2B5EF4-FFF2-40B4-BE49-F238E27FC236}">
                                        <a16:creationId xmlns:a16="http://schemas.microsoft.com/office/drawing/2014/main" id="{52EDA9B8-8B8F-49B2-8040-19E3D8E3B968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3" name="TextBox 442">
                                    <a:extLst>
                                      <a:ext uri="{FF2B5EF4-FFF2-40B4-BE49-F238E27FC236}">
                                        <a16:creationId xmlns:a16="http://schemas.microsoft.com/office/drawing/2014/main" id="{52EDA9B8-8B8F-49B2-8040-19E3D8E3B968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45"/>
                                    <a:stretch>
                                      <a:fillRect l="-9434" r="-11321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420" name="Group 419">
                          <a:extLst>
                            <a:ext uri="{FF2B5EF4-FFF2-40B4-BE49-F238E27FC236}">
                              <a16:creationId xmlns:a16="http://schemas.microsoft.com/office/drawing/2014/main" id="{3C160BA5-0F42-47CA-B21F-1BCA6531CA4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421" name="Group 420">
                            <a:extLst>
                              <a:ext uri="{FF2B5EF4-FFF2-40B4-BE49-F238E27FC236}">
                                <a16:creationId xmlns:a16="http://schemas.microsoft.com/office/drawing/2014/main" id="{5D914B32-96FD-4AA9-AEFB-7296D0AE7E1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429" name="Group 428">
                              <a:extLst>
                                <a:ext uri="{FF2B5EF4-FFF2-40B4-BE49-F238E27FC236}">
                                  <a16:creationId xmlns:a16="http://schemas.microsoft.com/office/drawing/2014/main" id="{4B2F2372-09E3-4A72-8530-D8DB4DDB1AE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433" name="Group 432">
                                <a:extLst>
                                  <a:ext uri="{FF2B5EF4-FFF2-40B4-BE49-F238E27FC236}">
                                    <a16:creationId xmlns:a16="http://schemas.microsoft.com/office/drawing/2014/main" id="{F3745637-E09E-4AA2-8F2A-AF85DAD7B6A9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435" name="Straight Connector 434">
                                  <a:extLst>
                                    <a:ext uri="{FF2B5EF4-FFF2-40B4-BE49-F238E27FC236}">
                                      <a16:creationId xmlns:a16="http://schemas.microsoft.com/office/drawing/2014/main" id="{CC690E33-294C-484D-85B4-EC8E01AAC862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436" name="Straight Connector 435">
                                  <a:extLst>
                                    <a:ext uri="{FF2B5EF4-FFF2-40B4-BE49-F238E27FC236}">
                                      <a16:creationId xmlns:a16="http://schemas.microsoft.com/office/drawing/2014/main" id="{B8DA7407-FE44-4FC1-9808-6A8BECB092B9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434" name="Straight Connector 433">
                                <a:extLst>
                                  <a:ext uri="{FF2B5EF4-FFF2-40B4-BE49-F238E27FC236}">
                                    <a16:creationId xmlns:a16="http://schemas.microsoft.com/office/drawing/2014/main" id="{F85A88E8-4A23-4A1D-89F9-8734E5E608A4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430" name="Group 429">
                              <a:extLst>
                                <a:ext uri="{FF2B5EF4-FFF2-40B4-BE49-F238E27FC236}">
                                  <a16:creationId xmlns:a16="http://schemas.microsoft.com/office/drawing/2014/main" id="{85F809B0-E0F9-46E3-8D78-FA455112A43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431" name="Straight Connector 430">
                                <a:extLst>
                                  <a:ext uri="{FF2B5EF4-FFF2-40B4-BE49-F238E27FC236}">
                                    <a16:creationId xmlns:a16="http://schemas.microsoft.com/office/drawing/2014/main" id="{52B8B063-91FC-42FE-9DF0-87E3E3905C3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32" name="Straight Connector 431">
                                <a:extLst>
                                  <a:ext uri="{FF2B5EF4-FFF2-40B4-BE49-F238E27FC236}">
                                    <a16:creationId xmlns:a16="http://schemas.microsoft.com/office/drawing/2014/main" id="{51B6D784-8E31-4045-845B-726855F37A5A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422" name="Group 421">
                            <a:extLst>
                              <a:ext uri="{FF2B5EF4-FFF2-40B4-BE49-F238E27FC236}">
                                <a16:creationId xmlns:a16="http://schemas.microsoft.com/office/drawing/2014/main" id="{72BB6313-5BC5-4AF7-BB11-A88316F364A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423" name="Group 422">
                              <a:extLst>
                                <a:ext uri="{FF2B5EF4-FFF2-40B4-BE49-F238E27FC236}">
                                  <a16:creationId xmlns:a16="http://schemas.microsoft.com/office/drawing/2014/main" id="{029C382D-5588-467F-BE8C-B6B999DCE7B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427" name="Straight Connector 426">
                                <a:extLst>
                                  <a:ext uri="{FF2B5EF4-FFF2-40B4-BE49-F238E27FC236}">
                                    <a16:creationId xmlns:a16="http://schemas.microsoft.com/office/drawing/2014/main" id="{0AE23A42-E26A-4E2C-8986-E24B2A771FB6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28" name="Straight Connector 427">
                                <a:extLst>
                                  <a:ext uri="{FF2B5EF4-FFF2-40B4-BE49-F238E27FC236}">
                                    <a16:creationId xmlns:a16="http://schemas.microsoft.com/office/drawing/2014/main" id="{0948CE63-A85A-4574-BE69-2D5D1883F08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424" name="Group 423">
                              <a:extLst>
                                <a:ext uri="{FF2B5EF4-FFF2-40B4-BE49-F238E27FC236}">
                                  <a16:creationId xmlns:a16="http://schemas.microsoft.com/office/drawing/2014/main" id="{E8216326-AC7D-4C5D-ACDA-BC61580F9A8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425" name="Straight Connector 424">
                                <a:extLst>
                                  <a:ext uri="{FF2B5EF4-FFF2-40B4-BE49-F238E27FC236}">
                                    <a16:creationId xmlns:a16="http://schemas.microsoft.com/office/drawing/2014/main" id="{86AC314F-7C22-4FCF-9046-1611F8BE75AE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26" name="Straight Connector 425">
                                <a:extLst>
                                  <a:ext uri="{FF2B5EF4-FFF2-40B4-BE49-F238E27FC236}">
                                    <a16:creationId xmlns:a16="http://schemas.microsoft.com/office/drawing/2014/main" id="{590BFA1C-9739-43CC-81E4-5CB2ED66399C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  <p:cxnSp>
                    <p:nvCxnSpPr>
                      <p:cNvPr id="392" name="Straight Arrow Connector 391">
                        <a:extLst>
                          <a:ext uri="{FF2B5EF4-FFF2-40B4-BE49-F238E27FC236}">
                            <a16:creationId xmlns:a16="http://schemas.microsoft.com/office/drawing/2014/main" id="{123E912B-06D9-4B51-BC06-533C350262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93" name="Group 392">
                        <a:extLst>
                          <a:ext uri="{FF2B5EF4-FFF2-40B4-BE49-F238E27FC236}">
                            <a16:creationId xmlns:a16="http://schemas.microsoft.com/office/drawing/2014/main" id="{C265587D-61AB-4DF9-8937-72950157ECD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4508" y="2681833"/>
                        <a:ext cx="338292" cy="1499557"/>
                        <a:chOff x="1744508" y="2681833"/>
                        <a:chExt cx="338292" cy="1499557"/>
                      </a:xfrm>
                    </p:grpSpPr>
                    <p:grpSp>
                      <p:nvGrpSpPr>
                        <p:cNvPr id="405" name="Group 404">
                          <a:extLst>
                            <a:ext uri="{FF2B5EF4-FFF2-40B4-BE49-F238E27FC236}">
                              <a16:creationId xmlns:a16="http://schemas.microsoft.com/office/drawing/2014/main" id="{43258374-7F3A-4380-8F41-6E5B62D3FFC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36329" cy="870120"/>
                          <a:chOff x="1746471" y="3311270"/>
                          <a:chExt cx="336329" cy="870120"/>
                        </a:xfrm>
                      </p:grpSpPr>
                      <p:grpSp>
                        <p:nvGrpSpPr>
                          <p:cNvPr id="411" name="Group 410">
                            <a:extLst>
                              <a:ext uri="{FF2B5EF4-FFF2-40B4-BE49-F238E27FC236}">
                                <a16:creationId xmlns:a16="http://schemas.microsoft.com/office/drawing/2014/main" id="{A23B33CD-53BC-4026-89D8-3C5547E315B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66561" y="3761295"/>
                            <a:ext cx="216239" cy="420095"/>
                            <a:chOff x="1866561" y="3761295"/>
                            <a:chExt cx="216239" cy="420095"/>
                          </a:xfrm>
                        </p:grpSpPr>
                        <p:cxnSp>
                          <p:nvCxnSpPr>
                            <p:cNvPr id="415" name="Straight Connector 414">
                              <a:extLst>
                                <a:ext uri="{FF2B5EF4-FFF2-40B4-BE49-F238E27FC236}">
                                  <a16:creationId xmlns:a16="http://schemas.microsoft.com/office/drawing/2014/main" id="{3B58D3D2-5B9C-417E-82CA-2CD1991362E3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416" name="Group 415">
                              <a:extLst>
                                <a:ext uri="{FF2B5EF4-FFF2-40B4-BE49-F238E27FC236}">
                                  <a16:creationId xmlns:a16="http://schemas.microsoft.com/office/drawing/2014/main" id="{819D659E-3742-4497-9CCA-907683FDAB4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866561" y="3950558"/>
                              <a:ext cx="216239" cy="230832"/>
                              <a:chOff x="1866561" y="3636690"/>
                              <a:chExt cx="216239" cy="230832"/>
                            </a:xfrm>
                          </p:grpSpPr>
                          <p:cxnSp>
                            <p:nvCxnSpPr>
                              <p:cNvPr id="417" name="Straight Connector 416">
                                <a:extLst>
                                  <a:ext uri="{FF2B5EF4-FFF2-40B4-BE49-F238E27FC236}">
                                    <a16:creationId xmlns:a16="http://schemas.microsoft.com/office/drawing/2014/main" id="{86EC2C71-89CE-4B8F-8B7B-FF79433B1F0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2007909" y="3761295"/>
                                <a:ext cx="74891" cy="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18" name="TextBox 417">
                                    <a:extLst>
                                      <a:ext uri="{FF2B5EF4-FFF2-40B4-BE49-F238E27FC236}">
                                        <a16:creationId xmlns:a16="http://schemas.microsoft.com/office/drawing/2014/main" id="{F98B4180-1749-43F6-825D-66CEE6BD37C9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866561" y="3636690"/>
                                    <a:ext cx="153888" cy="230832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5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oMath>
                                      </m:oMathPara>
                                    </a14:m>
                                    <a:endParaRPr lang="en-GB" sz="15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18" name="TextBox 417">
                                    <a:extLst>
                                      <a:ext uri="{FF2B5EF4-FFF2-40B4-BE49-F238E27FC236}">
                                        <a16:creationId xmlns:a16="http://schemas.microsoft.com/office/drawing/2014/main" id="{F98B4180-1749-43F6-825D-66CEE6BD37C9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1866561" y="3636690"/>
                                    <a:ext cx="153888" cy="230832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46"/>
                                    <a:stretch>
                                      <a:fillRect l="-28000" r="-28000" b="-789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  <p:grpSp>
                        <p:nvGrpSpPr>
                          <p:cNvPr id="412" name="Group 411">
                            <a:extLst>
                              <a:ext uri="{FF2B5EF4-FFF2-40B4-BE49-F238E27FC236}">
                                <a16:creationId xmlns:a16="http://schemas.microsoft.com/office/drawing/2014/main" id="{16786043-5FB7-4C0A-8262-EAA3A001F1A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34366" cy="230832"/>
                            <a:chOff x="1748434" y="3626304"/>
                            <a:chExt cx="334366" cy="230832"/>
                          </a:xfrm>
                        </p:grpSpPr>
                        <p:cxnSp>
                          <p:nvCxnSpPr>
                            <p:cNvPr id="413" name="Straight Connector 412">
                              <a:extLst>
                                <a:ext uri="{FF2B5EF4-FFF2-40B4-BE49-F238E27FC236}">
                                  <a16:creationId xmlns:a16="http://schemas.microsoft.com/office/drawing/2014/main" id="{097CFD43-5262-4E36-9479-F18279C1276A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414" name="TextBox 413">
                                  <a:extLst>
                                    <a:ext uri="{FF2B5EF4-FFF2-40B4-BE49-F238E27FC236}">
                                      <a16:creationId xmlns:a16="http://schemas.microsoft.com/office/drawing/2014/main" id="{88D8220D-4C9F-463E-8E73-0F4A8CCFA461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0.1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414" name="TextBox 413">
                                  <a:extLst>
                                    <a:ext uri="{FF2B5EF4-FFF2-40B4-BE49-F238E27FC236}">
                                      <a16:creationId xmlns:a16="http://schemas.microsoft.com/office/drawing/2014/main" id="{88D8220D-4C9F-463E-8E73-0F4A8CCFA461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47"/>
                                  <a:stretch>
                                    <a:fillRect l="-14286" r="-14286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  <p:grpSp>
                      <p:nvGrpSpPr>
                        <p:cNvPr id="406" name="Group 405">
                          <a:extLst>
                            <a:ext uri="{FF2B5EF4-FFF2-40B4-BE49-F238E27FC236}">
                              <a16:creationId xmlns:a16="http://schemas.microsoft.com/office/drawing/2014/main" id="{68917BA8-5896-4CC8-B581-F77F0A623C2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4508" y="2681833"/>
                          <a:ext cx="336329" cy="450025"/>
                          <a:chOff x="1746471" y="3311270"/>
                          <a:chExt cx="336329" cy="450025"/>
                        </a:xfrm>
                      </p:grpSpPr>
                      <p:cxnSp>
                        <p:nvCxnSpPr>
                          <p:cNvPr id="407" name="Straight Connector 406">
                            <a:extLst>
                              <a:ext uri="{FF2B5EF4-FFF2-40B4-BE49-F238E27FC236}">
                                <a16:creationId xmlns:a16="http://schemas.microsoft.com/office/drawing/2014/main" id="{7331BB4C-7D6F-4C8A-80EA-EC69E3C3818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408" name="Group 407">
                            <a:extLst>
                              <a:ext uri="{FF2B5EF4-FFF2-40B4-BE49-F238E27FC236}">
                                <a16:creationId xmlns:a16="http://schemas.microsoft.com/office/drawing/2014/main" id="{734B11FF-DE22-4DB4-8789-49D8AE9A8E6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34366" cy="230832"/>
                            <a:chOff x="1748434" y="3626304"/>
                            <a:chExt cx="334366" cy="230832"/>
                          </a:xfrm>
                        </p:grpSpPr>
                        <p:cxnSp>
                          <p:nvCxnSpPr>
                            <p:cNvPr id="409" name="Straight Connector 408">
                              <a:extLst>
                                <a:ext uri="{FF2B5EF4-FFF2-40B4-BE49-F238E27FC236}">
                                  <a16:creationId xmlns:a16="http://schemas.microsoft.com/office/drawing/2014/main" id="{07A664EA-0B9C-4752-ABED-26F0787AA677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410" name="TextBox 409">
                                  <a:extLst>
                                    <a:ext uri="{FF2B5EF4-FFF2-40B4-BE49-F238E27FC236}">
                                      <a16:creationId xmlns:a16="http://schemas.microsoft.com/office/drawing/2014/main" id="{B86D85E2-28C8-4114-A5B8-8E5C5F1EB4A7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0.2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410" name="TextBox 409">
                                  <a:extLst>
                                    <a:ext uri="{FF2B5EF4-FFF2-40B4-BE49-F238E27FC236}">
                                      <a16:creationId xmlns:a16="http://schemas.microsoft.com/office/drawing/2014/main" id="{B86D85E2-28C8-4114-A5B8-8E5C5F1EB4A7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48"/>
                                  <a:stretch>
                                    <a:fillRect l="-14286" r="-14286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</p:grpSp>
                  <p:grpSp>
                    <p:nvGrpSpPr>
                      <p:cNvPr id="394" name="Group 393">
                        <a:extLst>
                          <a:ext uri="{FF2B5EF4-FFF2-40B4-BE49-F238E27FC236}">
                            <a16:creationId xmlns:a16="http://schemas.microsoft.com/office/drawing/2014/main" id="{8712E9B9-D042-492F-9F68-DC0303DF229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33300" y="1420130"/>
                        <a:ext cx="348658" cy="1079462"/>
                        <a:chOff x="1744508" y="2681833"/>
                        <a:chExt cx="348658" cy="1079462"/>
                      </a:xfrm>
                    </p:grpSpPr>
                    <p:grpSp>
                      <p:nvGrpSpPr>
                        <p:cNvPr id="395" name="Group 394">
                          <a:extLst>
                            <a:ext uri="{FF2B5EF4-FFF2-40B4-BE49-F238E27FC236}">
                              <a16:creationId xmlns:a16="http://schemas.microsoft.com/office/drawing/2014/main" id="{B4B72458-EBED-4543-9D9A-CA7CE7F9F33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45482" cy="450025"/>
                          <a:chOff x="1746471" y="3311270"/>
                          <a:chExt cx="345482" cy="450025"/>
                        </a:xfrm>
                      </p:grpSpPr>
                      <p:cxnSp>
                        <p:nvCxnSpPr>
                          <p:cNvPr id="401" name="Straight Connector 400">
                            <a:extLst>
                              <a:ext uri="{FF2B5EF4-FFF2-40B4-BE49-F238E27FC236}">
                                <a16:creationId xmlns:a16="http://schemas.microsoft.com/office/drawing/2014/main" id="{55BCCC4E-014E-41FA-B519-3D65B7F0080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1584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402" name="Group 401">
                            <a:extLst>
                              <a:ext uri="{FF2B5EF4-FFF2-40B4-BE49-F238E27FC236}">
                                <a16:creationId xmlns:a16="http://schemas.microsoft.com/office/drawing/2014/main" id="{AB2309A3-93CC-4675-935D-E2649A3FDF7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45482" cy="230832"/>
                            <a:chOff x="1748434" y="3626304"/>
                            <a:chExt cx="345482" cy="230832"/>
                          </a:xfrm>
                        </p:grpSpPr>
                        <p:cxnSp>
                          <p:nvCxnSpPr>
                            <p:cNvPr id="403" name="Straight Connector 402">
                              <a:extLst>
                                <a:ext uri="{FF2B5EF4-FFF2-40B4-BE49-F238E27FC236}">
                                  <a16:creationId xmlns:a16="http://schemas.microsoft.com/office/drawing/2014/main" id="{E903AA12-39D3-41A5-9D6B-B89E5252CE4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19025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404" name="TextBox 403">
                                  <a:extLst>
                                    <a:ext uri="{FF2B5EF4-FFF2-40B4-BE49-F238E27FC236}">
                                      <a16:creationId xmlns:a16="http://schemas.microsoft.com/office/drawing/2014/main" id="{944690BF-DC73-4C2D-ABC0-511BCFF6486B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0.3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404" name="TextBox 403">
                                  <a:extLst>
                                    <a:ext uri="{FF2B5EF4-FFF2-40B4-BE49-F238E27FC236}">
                                      <a16:creationId xmlns:a16="http://schemas.microsoft.com/office/drawing/2014/main" id="{944690BF-DC73-4C2D-ABC0-511BCFF6486B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49"/>
                                  <a:stretch>
                                    <a:fillRect l="-14286" r="-14286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  <p:grpSp>
                      <p:nvGrpSpPr>
                        <p:cNvPr id="396" name="Group 395">
                          <a:extLst>
                            <a:ext uri="{FF2B5EF4-FFF2-40B4-BE49-F238E27FC236}">
                              <a16:creationId xmlns:a16="http://schemas.microsoft.com/office/drawing/2014/main" id="{68D464BB-31BF-459E-B9A5-676D8F9A7AB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4508" y="2681833"/>
                          <a:ext cx="348658" cy="450025"/>
                          <a:chOff x="1746471" y="3311270"/>
                          <a:chExt cx="348658" cy="450025"/>
                        </a:xfrm>
                      </p:grpSpPr>
                      <p:cxnSp>
                        <p:nvCxnSpPr>
                          <p:cNvPr id="397" name="Straight Connector 396">
                            <a:extLst>
                              <a:ext uri="{FF2B5EF4-FFF2-40B4-BE49-F238E27FC236}">
                                <a16:creationId xmlns:a16="http://schemas.microsoft.com/office/drawing/2014/main" id="{915E98DE-B801-4B58-A37C-16CDDDF7EFA3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1584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398" name="Group 397">
                            <a:extLst>
                              <a:ext uri="{FF2B5EF4-FFF2-40B4-BE49-F238E27FC236}">
                                <a16:creationId xmlns:a16="http://schemas.microsoft.com/office/drawing/2014/main" id="{0EC2EAB6-115B-4537-B6E8-160747B2437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48658" cy="230832"/>
                            <a:chOff x="1748434" y="3626304"/>
                            <a:chExt cx="348658" cy="230832"/>
                          </a:xfrm>
                        </p:grpSpPr>
                        <p:cxnSp>
                          <p:nvCxnSpPr>
                            <p:cNvPr id="399" name="Straight Connector 398">
                              <a:extLst>
                                <a:ext uri="{FF2B5EF4-FFF2-40B4-BE49-F238E27FC236}">
                                  <a16:creationId xmlns:a16="http://schemas.microsoft.com/office/drawing/2014/main" id="{6FC04A6E-BE5E-4377-99C0-EC0C82F0249E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22201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400" name="TextBox 399">
                                  <a:extLst>
                                    <a:ext uri="{FF2B5EF4-FFF2-40B4-BE49-F238E27FC236}">
                                      <a16:creationId xmlns:a16="http://schemas.microsoft.com/office/drawing/2014/main" id="{239F5071-D583-41C1-BD27-2AAA7A62946A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0.4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400" name="TextBox 399">
                                  <a:extLst>
                                    <a:ext uri="{FF2B5EF4-FFF2-40B4-BE49-F238E27FC236}">
                                      <a16:creationId xmlns:a16="http://schemas.microsoft.com/office/drawing/2014/main" id="{239F5071-D583-41C1-BD27-2AAA7A62946A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50"/>
                                  <a:stretch>
                                    <a:fillRect l="-14286" r="-14286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</p:grpSp>
                </p:grpSp>
                <p:cxnSp>
                  <p:nvCxnSpPr>
                    <p:cNvPr id="389" name="Straight Connector 388">
                      <a:extLst>
                        <a:ext uri="{FF2B5EF4-FFF2-40B4-BE49-F238E27FC236}">
                          <a16:creationId xmlns:a16="http://schemas.microsoft.com/office/drawing/2014/main" id="{CC792CBF-B9CE-4B62-81AA-91FE173D0A6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90" name="TextBox 389">
                          <a:extLst>
                            <a:ext uri="{FF2B5EF4-FFF2-40B4-BE49-F238E27FC236}">
                              <a16:creationId xmlns:a16="http://schemas.microsoft.com/office/drawing/2014/main" id="{341C6B79-E169-4A01-813B-2069DCF447A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150</m:t>
                                </m:r>
                              </m:oMath>
                            </m:oMathPara>
                          </a14:m>
                          <a:endParaRPr lang="en-GB" sz="13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90" name="TextBox 389">
                          <a:extLst>
                            <a:ext uri="{FF2B5EF4-FFF2-40B4-BE49-F238E27FC236}">
                              <a16:creationId xmlns:a16="http://schemas.microsoft.com/office/drawing/2014/main" id="{341C6B79-E169-4A01-813B-2069DCF447A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blipFill>
                          <a:blip r:embed="rId51"/>
                          <a:stretch>
                            <a:fillRect l="-11321" r="-11321" b="-909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87" name="TextBox 386">
                        <a:extLst>
                          <a:ext uri="{FF2B5EF4-FFF2-40B4-BE49-F238E27FC236}">
                            <a16:creationId xmlns:a16="http://schemas.microsoft.com/office/drawing/2014/main" id="{332612CD-9D2E-43BB-AE5D-22B7DDEA4AC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230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87" name="TextBox 386">
                        <a:extLst>
                          <a:ext uri="{FF2B5EF4-FFF2-40B4-BE49-F238E27FC236}">
                            <a16:creationId xmlns:a16="http://schemas.microsoft.com/office/drawing/2014/main" id="{332612CD-9D2E-43BB-AE5D-22B7DDEA4AC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52"/>
                        <a:stretch>
                          <a:fillRect l="-11538" r="-11538" b="-909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</p:grpSp>
      <p:sp>
        <p:nvSpPr>
          <p:cNvPr id="451" name="Content Placeholder 2">
            <a:extLst>
              <a:ext uri="{FF2B5EF4-FFF2-40B4-BE49-F238E27FC236}">
                <a16:creationId xmlns:a16="http://schemas.microsoft.com/office/drawing/2014/main" id="{0A1646CD-6A15-4141-8245-C4D70A17C293}"/>
              </a:ext>
            </a:extLst>
          </p:cNvPr>
          <p:cNvSpPr txBox="1">
            <a:spLocks/>
          </p:cNvSpPr>
          <p:nvPr/>
        </p:nvSpPr>
        <p:spPr>
          <a:xfrm>
            <a:off x="1748778" y="5734683"/>
            <a:ext cx="8912777" cy="583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300"/>
              </a:lnSpc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0000FF"/>
                </a:solidFill>
              </a:rPr>
              <a:t>As class width </a:t>
            </a:r>
            <a:r>
              <a:rPr lang="en-GB" sz="2400" b="1" dirty="0">
                <a:solidFill>
                  <a:srgbClr val="FF0000"/>
                </a:solidFill>
              </a:rPr>
              <a:t>becomes narrower</a:t>
            </a:r>
            <a:r>
              <a:rPr lang="en-GB" sz="2400" dirty="0">
                <a:solidFill>
                  <a:srgbClr val="0000FF"/>
                </a:solidFill>
              </a:rPr>
              <a:t>, the </a:t>
            </a:r>
            <a:r>
              <a:rPr lang="en-GB" sz="2400" b="1" dirty="0">
                <a:solidFill>
                  <a:srgbClr val="FF0000"/>
                </a:solidFill>
              </a:rPr>
              <a:t>distribution</a:t>
            </a:r>
            <a:r>
              <a:rPr lang="en-GB" sz="2400" dirty="0">
                <a:solidFill>
                  <a:srgbClr val="0000FF"/>
                </a:solidFill>
              </a:rPr>
              <a:t> gets </a:t>
            </a:r>
            <a:r>
              <a:rPr lang="en-GB" sz="2400" b="1" dirty="0">
                <a:solidFill>
                  <a:srgbClr val="FF0000"/>
                </a:solidFill>
              </a:rPr>
              <a:t>smoother</a:t>
            </a:r>
            <a:r>
              <a:rPr lang="en-GB" sz="2400" dirty="0">
                <a:solidFill>
                  <a:srgbClr val="0000FF"/>
                </a:solidFill>
              </a:rPr>
              <a:t>. 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40D53DF-D96B-7EA8-1AEF-F42C9A2D8D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3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22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54"/>
    </mc:Choice>
    <mc:Fallback xmlns="">
      <p:transition spd="slow" advTm="36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C19D56BF-DC94-47DA-986E-26990CB77FC5}"/>
              </a:ext>
            </a:extLst>
          </p:cNvPr>
          <p:cNvGrpSpPr/>
          <p:nvPr/>
        </p:nvGrpSpPr>
        <p:grpSpPr>
          <a:xfrm>
            <a:off x="4016465" y="1684561"/>
            <a:ext cx="4227806" cy="3743580"/>
            <a:chOff x="1521226" y="1515381"/>
            <a:chExt cx="4227806" cy="37435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A4A9B316-027F-4EFF-95F6-E95C9A00E550}"/>
                    </a:ext>
                  </a:extLst>
                </p:cNvPr>
                <p:cNvSpPr/>
                <p:nvPr/>
              </p:nvSpPr>
              <p:spPr>
                <a:xfrm>
                  <a:off x="5376238" y="4551591"/>
                  <a:ext cx="37279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A4A9B316-027F-4EFF-95F6-E95C9A00E5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238" y="4551591"/>
                  <a:ext cx="37279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A9FBFF6-20F6-4336-97A9-3CAE63E96D84}"/>
                </a:ext>
              </a:extLst>
            </p:cNvPr>
            <p:cNvGrpSpPr/>
            <p:nvPr/>
          </p:nvGrpSpPr>
          <p:grpSpPr>
            <a:xfrm>
              <a:off x="1521226" y="1515381"/>
              <a:ext cx="4087757" cy="3743580"/>
              <a:chOff x="1521226" y="1515381"/>
              <a:chExt cx="4087757" cy="3743580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BB179D1F-4BB5-488D-BB0D-E04C4DBB6753}"/>
                  </a:ext>
                </a:extLst>
              </p:cNvPr>
              <p:cNvSpPr/>
              <p:nvPr/>
            </p:nvSpPr>
            <p:spPr>
              <a:xfrm>
                <a:off x="3232633" y="4935796"/>
                <a:ext cx="109273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500" dirty="0">
                    <a:solidFill>
                      <a:srgbClr val="000000"/>
                    </a:solidFill>
                  </a:rPr>
                  <a:t>Weight (kg)</a:t>
                </a: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9C8BCCC5-7F31-4CAF-B5FB-86C7E48AB499}"/>
                  </a:ext>
                </a:extLst>
              </p:cNvPr>
              <p:cNvSpPr/>
              <p:nvPr/>
            </p:nvSpPr>
            <p:spPr>
              <a:xfrm rot="16200000">
                <a:off x="495721" y="2959047"/>
                <a:ext cx="2374176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500" dirty="0">
                    <a:solidFill>
                      <a:srgbClr val="000000"/>
                    </a:solidFill>
                  </a:rPr>
                  <a:t>Relative Frequency Density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5D2F9B23-E4A2-4E62-8964-BB8FA1FB174C}"/>
                      </a:ext>
                    </a:extLst>
                  </p:cNvPr>
                  <p:cNvSpPr/>
                  <p:nvPr/>
                </p:nvSpPr>
                <p:spPr>
                  <a:xfrm>
                    <a:off x="1863450" y="151538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5D2F9B23-E4A2-4E62-8964-BB8FA1FB174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3450" y="1515381"/>
                    <a:ext cx="372794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2FE9E80A-5D3D-4D98-A5EE-ECD72427CD1B}"/>
                  </a:ext>
                </a:extLst>
              </p:cNvPr>
              <p:cNvGrpSpPr/>
              <p:nvPr/>
            </p:nvGrpSpPr>
            <p:grpSpPr>
              <a:xfrm>
                <a:off x="1780469" y="1802896"/>
                <a:ext cx="3828514" cy="3066690"/>
                <a:chOff x="1780469" y="1802896"/>
                <a:chExt cx="3828514" cy="3066690"/>
              </a:xfrm>
            </p:grpSpPr>
            <p:grpSp>
              <p:nvGrpSpPr>
                <p:cNvPr id="242" name="Group 241">
                  <a:extLst>
                    <a:ext uri="{FF2B5EF4-FFF2-40B4-BE49-F238E27FC236}">
                      <a16:creationId xmlns:a16="http://schemas.microsoft.com/office/drawing/2014/main" id="{72828F4A-8A32-4A05-BA46-5EF72FF83E57}"/>
                    </a:ext>
                  </a:extLst>
                </p:cNvPr>
                <p:cNvGrpSpPr/>
                <p:nvPr/>
              </p:nvGrpSpPr>
              <p:grpSpPr>
                <a:xfrm>
                  <a:off x="1780469" y="1802896"/>
                  <a:ext cx="3828514" cy="3066690"/>
                  <a:chOff x="1780469" y="1802896"/>
                  <a:chExt cx="3828514" cy="3066690"/>
                </a:xfrm>
              </p:grpSpPr>
              <p:grpSp>
                <p:nvGrpSpPr>
                  <p:cNvPr id="244" name="Group 243">
                    <a:extLst>
                      <a:ext uri="{FF2B5EF4-FFF2-40B4-BE49-F238E27FC236}">
                        <a16:creationId xmlns:a16="http://schemas.microsoft.com/office/drawing/2014/main" id="{070BC809-E8E2-4AF0-ACAF-F77E32759452}"/>
                      </a:ext>
                    </a:extLst>
                  </p:cNvPr>
                  <p:cNvGrpSpPr/>
                  <p:nvPr/>
                </p:nvGrpSpPr>
                <p:grpSpPr>
                  <a:xfrm>
                    <a:off x="1780469" y="1802896"/>
                    <a:ext cx="3828514" cy="3066690"/>
                    <a:chOff x="1733300" y="1253765"/>
                    <a:chExt cx="3828514" cy="3066690"/>
                  </a:xfrm>
                </p:grpSpPr>
                <p:grpSp>
                  <p:nvGrpSpPr>
                    <p:cNvPr id="247" name="Group 246">
                      <a:extLst>
                        <a:ext uri="{FF2B5EF4-FFF2-40B4-BE49-F238E27FC236}">
                          <a16:creationId xmlns:a16="http://schemas.microsoft.com/office/drawing/2014/main" id="{6E86B001-75B7-4144-896C-FB46AE9772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53991" y="1575139"/>
                      <a:ext cx="3607823" cy="2745316"/>
                      <a:chOff x="1953991" y="1575139"/>
                      <a:chExt cx="3607823" cy="2745316"/>
                    </a:xfrm>
                  </p:grpSpPr>
                  <p:pic>
                    <p:nvPicPr>
                      <p:cNvPr id="275" name="Picture 274">
                        <a:extLst>
                          <a:ext uri="{FF2B5EF4-FFF2-40B4-BE49-F238E27FC236}">
                            <a16:creationId xmlns:a16="http://schemas.microsoft.com/office/drawing/2014/main" id="{153AB68B-F443-432A-A7F8-36C3A97E2A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/>
                      <a:srcRect l="-1" r="13354"/>
                      <a:stretch/>
                    </p:blipFill>
                    <p:spPr>
                      <a:xfrm>
                        <a:off x="1953991" y="1575139"/>
                        <a:ext cx="3553905" cy="2542156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76" name="Group 275">
                        <a:extLst>
                          <a:ext uri="{FF2B5EF4-FFF2-40B4-BE49-F238E27FC236}">
                            <a16:creationId xmlns:a16="http://schemas.microsoft.com/office/drawing/2014/main" id="{67958C43-E2BD-4218-A122-0529E621BCE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277" name="Group 276">
                          <a:extLst>
                            <a:ext uri="{FF2B5EF4-FFF2-40B4-BE49-F238E27FC236}">
                              <a16:creationId xmlns:a16="http://schemas.microsoft.com/office/drawing/2014/main" id="{B99A039F-A8F1-43C7-ADC3-F3C32C763C5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295" name="Straight Arrow Connector 294">
                            <a:extLst>
                              <a:ext uri="{FF2B5EF4-FFF2-40B4-BE49-F238E27FC236}">
                                <a16:creationId xmlns:a16="http://schemas.microsoft.com/office/drawing/2014/main" id="{2E803304-ADA4-423B-943A-269699F7149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96" name="Group 295">
                            <a:extLst>
                              <a:ext uri="{FF2B5EF4-FFF2-40B4-BE49-F238E27FC236}">
                                <a16:creationId xmlns:a16="http://schemas.microsoft.com/office/drawing/2014/main" id="{91B94C7E-2290-4708-A2B2-0798F694212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297" name="Group 296">
                              <a:extLst>
                                <a:ext uri="{FF2B5EF4-FFF2-40B4-BE49-F238E27FC236}">
                                  <a16:creationId xmlns:a16="http://schemas.microsoft.com/office/drawing/2014/main" id="{949551D6-CD6F-4A66-A730-51BB3E1421B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FF0319F6-C954-40B8-8C3E-8CAF4E224255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2" name="TextBox 301">
                                    <a:extLst>
                                      <a:ext uri="{FF2B5EF4-FFF2-40B4-BE49-F238E27FC236}">
                                        <a16:creationId xmlns:a16="http://schemas.microsoft.com/office/drawing/2014/main" id="{FF0319F6-C954-40B8-8C3E-8CAF4E224255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8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6D735C21-5F2B-45F5-92D7-4C73AFA1AB0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3" name="TextBox 302">
                                    <a:extLst>
                                      <a:ext uri="{FF2B5EF4-FFF2-40B4-BE49-F238E27FC236}">
                                        <a16:creationId xmlns:a16="http://schemas.microsoft.com/office/drawing/2014/main" id="{6D735C21-5F2B-45F5-92D7-4C73AFA1AB0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9"/>
                                    <a:stretch>
                                      <a:fillRect l="-9434" r="-11321" b="-937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143F449E-2AC9-4718-8E35-6EDEE651A492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4" name="TextBox 303">
                                    <a:extLst>
                                      <a:ext uri="{FF2B5EF4-FFF2-40B4-BE49-F238E27FC236}">
                                        <a16:creationId xmlns:a16="http://schemas.microsoft.com/office/drawing/2014/main" id="{143F449E-2AC9-4718-8E35-6EDEE651A492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E93E2A0E-BEB1-4453-A54B-9C6EA4416B1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5" name="TextBox 304">
                                    <a:extLst>
                                      <a:ext uri="{FF2B5EF4-FFF2-40B4-BE49-F238E27FC236}">
                                        <a16:creationId xmlns:a16="http://schemas.microsoft.com/office/drawing/2014/main" id="{E93E2A0E-BEB1-4453-A54B-9C6EA4416B17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 l="-11321" r="-9434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298" name="Group 297">
                              <a:extLst>
                                <a:ext uri="{FF2B5EF4-FFF2-40B4-BE49-F238E27FC236}">
                                  <a16:creationId xmlns:a16="http://schemas.microsoft.com/office/drawing/2014/main" id="{8513C384-AC66-4F0E-8BA2-D2EBBFC9038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299" name="TextBox 298">
                                    <a:extLst>
                                      <a:ext uri="{FF2B5EF4-FFF2-40B4-BE49-F238E27FC236}">
                                        <a16:creationId xmlns:a16="http://schemas.microsoft.com/office/drawing/2014/main" id="{D57BF4AE-0933-42C9-AC54-0452135B64A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299" name="TextBox 298">
                                    <a:extLst>
                                      <a:ext uri="{FF2B5EF4-FFF2-40B4-BE49-F238E27FC236}">
                                        <a16:creationId xmlns:a16="http://schemas.microsoft.com/office/drawing/2014/main" id="{D57BF4AE-0933-42C9-AC54-0452135B64A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 l="-11538" r="-11538" b="-937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45AC4BC9-4C86-4454-8283-94E419F76FE8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0" name="TextBox 299">
                                    <a:extLst>
                                      <a:ext uri="{FF2B5EF4-FFF2-40B4-BE49-F238E27FC236}">
                                        <a16:creationId xmlns:a16="http://schemas.microsoft.com/office/drawing/2014/main" id="{45AC4BC9-4C86-4454-8283-94E419F76FE8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90C01975-A032-4D42-94CE-EB3452C8A7BA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01" name="TextBox 300">
                                    <a:extLst>
                                      <a:ext uri="{FF2B5EF4-FFF2-40B4-BE49-F238E27FC236}">
                                        <a16:creationId xmlns:a16="http://schemas.microsoft.com/office/drawing/2014/main" id="{90C01975-A032-4D42-94CE-EB3452C8A7BA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278" name="Group 277">
                          <a:extLst>
                            <a:ext uri="{FF2B5EF4-FFF2-40B4-BE49-F238E27FC236}">
                              <a16:creationId xmlns:a16="http://schemas.microsoft.com/office/drawing/2014/main" id="{12A1B23F-3717-4A26-AB4A-D444024BC3F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279" name="Group 278">
                            <a:extLst>
                              <a:ext uri="{FF2B5EF4-FFF2-40B4-BE49-F238E27FC236}">
                                <a16:creationId xmlns:a16="http://schemas.microsoft.com/office/drawing/2014/main" id="{12F00D0D-2E6F-40F1-9FD0-07936704614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287" name="Group 286">
                              <a:extLst>
                                <a:ext uri="{FF2B5EF4-FFF2-40B4-BE49-F238E27FC236}">
                                  <a16:creationId xmlns:a16="http://schemas.microsoft.com/office/drawing/2014/main" id="{9C873267-CA72-4F66-8A13-5F52CA3CA8D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291" name="Group 290">
                                <a:extLst>
                                  <a:ext uri="{FF2B5EF4-FFF2-40B4-BE49-F238E27FC236}">
                                    <a16:creationId xmlns:a16="http://schemas.microsoft.com/office/drawing/2014/main" id="{7E74093B-DE60-4D2C-B89D-2542FF4C343A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293" name="Straight Connector 292">
                                  <a:extLst>
                                    <a:ext uri="{FF2B5EF4-FFF2-40B4-BE49-F238E27FC236}">
                                      <a16:creationId xmlns:a16="http://schemas.microsoft.com/office/drawing/2014/main" id="{33F7699D-63E4-4E88-9AAF-BA1AA1B7323B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94" name="Straight Connector 293">
                                  <a:extLst>
                                    <a:ext uri="{FF2B5EF4-FFF2-40B4-BE49-F238E27FC236}">
                                      <a16:creationId xmlns:a16="http://schemas.microsoft.com/office/drawing/2014/main" id="{2491AD0B-F2D7-4FC3-A953-0828CF0D267F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292" name="Straight Connector 291">
                                <a:extLst>
                                  <a:ext uri="{FF2B5EF4-FFF2-40B4-BE49-F238E27FC236}">
                                    <a16:creationId xmlns:a16="http://schemas.microsoft.com/office/drawing/2014/main" id="{9A23451E-F2DE-43E6-9C92-0CA07D57D39B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8" name="Group 287">
                              <a:extLst>
                                <a:ext uri="{FF2B5EF4-FFF2-40B4-BE49-F238E27FC236}">
                                  <a16:creationId xmlns:a16="http://schemas.microsoft.com/office/drawing/2014/main" id="{472EFD88-8CAC-48A4-B2CF-4CED04DC875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289" name="Straight Connector 288">
                                <a:extLst>
                                  <a:ext uri="{FF2B5EF4-FFF2-40B4-BE49-F238E27FC236}">
                                    <a16:creationId xmlns:a16="http://schemas.microsoft.com/office/drawing/2014/main" id="{867DBDF8-4979-429D-89B7-B67E69F5552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90" name="Straight Connector 289">
                                <a:extLst>
                                  <a:ext uri="{FF2B5EF4-FFF2-40B4-BE49-F238E27FC236}">
                                    <a16:creationId xmlns:a16="http://schemas.microsoft.com/office/drawing/2014/main" id="{ACAE8DDC-C84B-4655-B748-6FCEC51F924D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280" name="Group 279">
                            <a:extLst>
                              <a:ext uri="{FF2B5EF4-FFF2-40B4-BE49-F238E27FC236}">
                                <a16:creationId xmlns:a16="http://schemas.microsoft.com/office/drawing/2014/main" id="{B25D1712-0990-4A17-B25C-61669202D5C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281" name="Group 280">
                              <a:extLst>
                                <a:ext uri="{FF2B5EF4-FFF2-40B4-BE49-F238E27FC236}">
                                  <a16:creationId xmlns:a16="http://schemas.microsoft.com/office/drawing/2014/main" id="{80DA635E-5567-4B00-8F3E-828946E52C3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285" name="Straight Connector 284">
                                <a:extLst>
                                  <a:ext uri="{FF2B5EF4-FFF2-40B4-BE49-F238E27FC236}">
                                    <a16:creationId xmlns:a16="http://schemas.microsoft.com/office/drawing/2014/main" id="{E2A26737-884D-4E26-A6BF-BF3B23A74A0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6" name="Straight Connector 285">
                                <a:extLst>
                                  <a:ext uri="{FF2B5EF4-FFF2-40B4-BE49-F238E27FC236}">
                                    <a16:creationId xmlns:a16="http://schemas.microsoft.com/office/drawing/2014/main" id="{50A00BD6-D9A7-452F-80DB-F78A4135C773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282" name="Group 281">
                              <a:extLst>
                                <a:ext uri="{FF2B5EF4-FFF2-40B4-BE49-F238E27FC236}">
                                  <a16:creationId xmlns:a16="http://schemas.microsoft.com/office/drawing/2014/main" id="{264C9560-18BD-4AC5-920C-041B2F07893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283" name="Straight Connector 282">
                                <a:extLst>
                                  <a:ext uri="{FF2B5EF4-FFF2-40B4-BE49-F238E27FC236}">
                                    <a16:creationId xmlns:a16="http://schemas.microsoft.com/office/drawing/2014/main" id="{480E1D85-CC27-4116-806A-52389C06939D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84" name="Straight Connector 283">
                                <a:extLst>
                                  <a:ext uri="{FF2B5EF4-FFF2-40B4-BE49-F238E27FC236}">
                                    <a16:creationId xmlns:a16="http://schemas.microsoft.com/office/drawing/2014/main" id="{3CF8C8DD-7866-4D71-8C33-156C1D969FF0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</p:grpSp>
                <p:cxnSp>
                  <p:nvCxnSpPr>
                    <p:cNvPr id="248" name="Straight Arrow Connector 247">
                      <a:extLst>
                        <a:ext uri="{FF2B5EF4-FFF2-40B4-BE49-F238E27FC236}">
                          <a16:creationId xmlns:a16="http://schemas.microsoft.com/office/drawing/2014/main" id="{AAD3F2EA-742C-4A59-9B88-F6E2E2AF7C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078874" y="1253765"/>
                      <a:ext cx="3926" cy="293609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49" name="Group 248">
                      <a:extLst>
                        <a:ext uri="{FF2B5EF4-FFF2-40B4-BE49-F238E27FC236}">
                          <a16:creationId xmlns:a16="http://schemas.microsoft.com/office/drawing/2014/main" id="{79A42C42-9C20-47EF-A75C-A0E33340B8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44508" y="2681833"/>
                      <a:ext cx="338292" cy="1499557"/>
                      <a:chOff x="1744508" y="2681833"/>
                      <a:chExt cx="338292" cy="1499557"/>
                    </a:xfrm>
                  </p:grpSpPr>
                  <p:grpSp>
                    <p:nvGrpSpPr>
                      <p:cNvPr id="261" name="Group 260">
                        <a:extLst>
                          <a:ext uri="{FF2B5EF4-FFF2-40B4-BE49-F238E27FC236}">
                            <a16:creationId xmlns:a16="http://schemas.microsoft.com/office/drawing/2014/main" id="{A950435A-36E9-471D-A3B0-13586F485E7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6471" y="3311270"/>
                        <a:ext cx="336329" cy="870120"/>
                        <a:chOff x="1746471" y="3311270"/>
                        <a:chExt cx="336329" cy="870120"/>
                      </a:xfrm>
                    </p:grpSpPr>
                    <p:grpSp>
                      <p:nvGrpSpPr>
                        <p:cNvPr id="267" name="Group 266">
                          <a:extLst>
                            <a:ext uri="{FF2B5EF4-FFF2-40B4-BE49-F238E27FC236}">
                              <a16:creationId xmlns:a16="http://schemas.microsoft.com/office/drawing/2014/main" id="{A2807CB4-4645-47E2-813E-86330A5ED4F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66561" y="3761295"/>
                          <a:ext cx="216239" cy="420095"/>
                          <a:chOff x="1866561" y="3761295"/>
                          <a:chExt cx="216239" cy="420095"/>
                        </a:xfrm>
                      </p:grpSpPr>
                      <p:cxnSp>
                        <p:nvCxnSpPr>
                          <p:cNvPr id="271" name="Straight Connector 270">
                            <a:extLst>
                              <a:ext uri="{FF2B5EF4-FFF2-40B4-BE49-F238E27FC236}">
                                <a16:creationId xmlns:a16="http://schemas.microsoft.com/office/drawing/2014/main" id="{C0BC8B18-E351-40D0-B64B-63E033C2493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72" name="Group 271">
                            <a:extLst>
                              <a:ext uri="{FF2B5EF4-FFF2-40B4-BE49-F238E27FC236}">
                                <a16:creationId xmlns:a16="http://schemas.microsoft.com/office/drawing/2014/main" id="{EAE9B6CE-19C5-4635-993A-63EF6336C4B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66561" y="3950558"/>
                            <a:ext cx="216239" cy="230832"/>
                            <a:chOff x="1866561" y="3636690"/>
                            <a:chExt cx="216239" cy="230832"/>
                          </a:xfrm>
                        </p:grpSpPr>
                        <p:cxnSp>
                          <p:nvCxnSpPr>
                            <p:cNvPr id="273" name="Straight Connector 272">
                              <a:extLst>
                                <a:ext uri="{FF2B5EF4-FFF2-40B4-BE49-F238E27FC236}">
                                  <a16:creationId xmlns:a16="http://schemas.microsoft.com/office/drawing/2014/main" id="{02D03EF4-3B4B-47F7-B909-577175EB741F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274" name="TextBox 273">
                                  <a:extLst>
                                    <a:ext uri="{FF2B5EF4-FFF2-40B4-BE49-F238E27FC236}">
                                      <a16:creationId xmlns:a16="http://schemas.microsoft.com/office/drawing/2014/main" id="{85C08DCB-726D-4A68-B983-88925093FEFE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866561" y="3636690"/>
                                  <a:ext cx="153888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274" name="TextBox 273">
                                  <a:extLst>
                                    <a:ext uri="{FF2B5EF4-FFF2-40B4-BE49-F238E27FC236}">
                                      <a16:creationId xmlns:a16="http://schemas.microsoft.com/office/drawing/2014/main" id="{85C08DCB-726D-4A68-B983-88925093FEFE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866561" y="3636690"/>
                                  <a:ext cx="153888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15"/>
                                  <a:stretch>
                                    <a:fillRect l="-26923" r="-23077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  <p:grpSp>
                      <p:nvGrpSpPr>
                        <p:cNvPr id="268" name="Group 267">
                          <a:extLst>
                            <a:ext uri="{FF2B5EF4-FFF2-40B4-BE49-F238E27FC236}">
                              <a16:creationId xmlns:a16="http://schemas.microsoft.com/office/drawing/2014/main" id="{B660DB59-B636-46AC-BA56-8CB392EB30B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34366" cy="230832"/>
                          <a:chOff x="1748434" y="3626304"/>
                          <a:chExt cx="334366" cy="230832"/>
                        </a:xfrm>
                      </p:grpSpPr>
                      <p:cxnSp>
                        <p:nvCxnSpPr>
                          <p:cNvPr id="269" name="Straight Connector 268">
                            <a:extLst>
                              <a:ext uri="{FF2B5EF4-FFF2-40B4-BE49-F238E27FC236}">
                                <a16:creationId xmlns:a16="http://schemas.microsoft.com/office/drawing/2014/main" id="{0A610794-4F6B-4DA8-B98A-73EC070AEF7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270" name="TextBox 269">
                                <a:extLst>
                                  <a:ext uri="{FF2B5EF4-FFF2-40B4-BE49-F238E27FC236}">
                                    <a16:creationId xmlns:a16="http://schemas.microsoft.com/office/drawing/2014/main" id="{1AD68FD7-0A88-4F56-B2EE-AD500475C7DD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GB" sz="15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0.1</m:t>
                                      </m:r>
                                    </m:oMath>
                                  </m:oMathPara>
                                </a14:m>
                                <a:endParaRPr lang="en-GB" sz="1500" dirty="0">
                                  <a:solidFill>
                                    <a:srgbClr val="0000FF"/>
                                  </a:solidFill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270" name="TextBox 269">
                                <a:extLst>
                                  <a:ext uri="{FF2B5EF4-FFF2-40B4-BE49-F238E27FC236}">
                                    <a16:creationId xmlns:a16="http://schemas.microsoft.com/office/drawing/2014/main" id="{1AD68FD7-0A88-4F56-B2EE-AD500475C7DD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6"/>
                                <a:stretch>
                                  <a:fillRect l="-14286" r="-14286" b="-7895"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GB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</p:grpSp>
                  <p:grpSp>
                    <p:nvGrpSpPr>
                      <p:cNvPr id="262" name="Group 261">
                        <a:extLst>
                          <a:ext uri="{FF2B5EF4-FFF2-40B4-BE49-F238E27FC236}">
                            <a16:creationId xmlns:a16="http://schemas.microsoft.com/office/drawing/2014/main" id="{BDFB6F87-1111-49A6-82FC-D59EA0A737E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4508" y="2681833"/>
                        <a:ext cx="336329" cy="450025"/>
                        <a:chOff x="1746471" y="3311270"/>
                        <a:chExt cx="336329" cy="450025"/>
                      </a:xfrm>
                    </p:grpSpPr>
                    <p:cxnSp>
                      <p:nvCxnSpPr>
                        <p:cNvPr id="263" name="Straight Connector 262">
                          <a:extLst>
                            <a:ext uri="{FF2B5EF4-FFF2-40B4-BE49-F238E27FC236}">
                              <a16:creationId xmlns:a16="http://schemas.microsoft.com/office/drawing/2014/main" id="{1A8FE41E-4D6C-4076-981D-20261A23C1B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007909" y="3761295"/>
                          <a:ext cx="74891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264" name="Group 263">
                          <a:extLst>
                            <a:ext uri="{FF2B5EF4-FFF2-40B4-BE49-F238E27FC236}">
                              <a16:creationId xmlns:a16="http://schemas.microsoft.com/office/drawing/2014/main" id="{C031E77B-C576-45D6-9955-5C48F75FE8C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34366" cy="230832"/>
                          <a:chOff x="1748434" y="3626304"/>
                          <a:chExt cx="334366" cy="230832"/>
                        </a:xfrm>
                      </p:grpSpPr>
                      <p:cxnSp>
                        <p:nvCxnSpPr>
                          <p:cNvPr id="265" name="Straight Connector 264">
                            <a:extLst>
                              <a:ext uri="{FF2B5EF4-FFF2-40B4-BE49-F238E27FC236}">
                                <a16:creationId xmlns:a16="http://schemas.microsoft.com/office/drawing/2014/main" id="{CDC23F6F-1799-4934-9D03-036249233D7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266" name="TextBox 265">
                                <a:extLst>
                                  <a:ext uri="{FF2B5EF4-FFF2-40B4-BE49-F238E27FC236}">
                                    <a16:creationId xmlns:a16="http://schemas.microsoft.com/office/drawing/2014/main" id="{5BEEA207-4FD9-4545-BD4F-4C29C51B28A9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GB" sz="15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0.2</m:t>
                                      </m:r>
                                    </m:oMath>
                                  </m:oMathPara>
                                </a14:m>
                                <a:endParaRPr lang="en-GB" sz="1500" dirty="0">
                                  <a:solidFill>
                                    <a:srgbClr val="0000FF"/>
                                  </a:solidFill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266" name="TextBox 265">
                                <a:extLst>
                                  <a:ext uri="{FF2B5EF4-FFF2-40B4-BE49-F238E27FC236}">
                                    <a16:creationId xmlns:a16="http://schemas.microsoft.com/office/drawing/2014/main" id="{5BEEA207-4FD9-4545-BD4F-4C29C51B28A9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7"/>
                                <a:stretch>
                                  <a:fillRect l="-14286" r="-14286" b="-7895"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GB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</p:grpSp>
                </p:grpSp>
                <p:grpSp>
                  <p:nvGrpSpPr>
                    <p:cNvPr id="250" name="Group 249">
                      <a:extLst>
                        <a:ext uri="{FF2B5EF4-FFF2-40B4-BE49-F238E27FC236}">
                          <a16:creationId xmlns:a16="http://schemas.microsoft.com/office/drawing/2014/main" id="{B4EDBA38-6A18-4425-A059-B8222F462E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33300" y="1420130"/>
                      <a:ext cx="348658" cy="1079462"/>
                      <a:chOff x="1744508" y="2681833"/>
                      <a:chExt cx="348658" cy="1079462"/>
                    </a:xfrm>
                  </p:grpSpPr>
                  <p:grpSp>
                    <p:nvGrpSpPr>
                      <p:cNvPr id="251" name="Group 250">
                        <a:extLst>
                          <a:ext uri="{FF2B5EF4-FFF2-40B4-BE49-F238E27FC236}">
                            <a16:creationId xmlns:a16="http://schemas.microsoft.com/office/drawing/2014/main" id="{90283B3B-8EBD-4D9E-AFCB-6780A8BC369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6471" y="3311270"/>
                        <a:ext cx="345482" cy="450025"/>
                        <a:chOff x="1746471" y="3311270"/>
                        <a:chExt cx="345482" cy="450025"/>
                      </a:xfrm>
                    </p:grpSpPr>
                    <p:cxnSp>
                      <p:nvCxnSpPr>
                        <p:cNvPr id="257" name="Straight Connector 256">
                          <a:extLst>
                            <a:ext uri="{FF2B5EF4-FFF2-40B4-BE49-F238E27FC236}">
                              <a16:creationId xmlns:a16="http://schemas.microsoft.com/office/drawing/2014/main" id="{E0596598-1456-4C33-9D7D-06202E80138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015849" y="3761295"/>
                          <a:ext cx="74891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258" name="Group 257">
                          <a:extLst>
                            <a:ext uri="{FF2B5EF4-FFF2-40B4-BE49-F238E27FC236}">
                              <a16:creationId xmlns:a16="http://schemas.microsoft.com/office/drawing/2014/main" id="{D657F90A-C377-47DC-85FC-1FDC391697C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45482" cy="230832"/>
                          <a:chOff x="1748434" y="3626304"/>
                          <a:chExt cx="345482" cy="230832"/>
                        </a:xfrm>
                      </p:grpSpPr>
                      <p:cxnSp>
                        <p:nvCxnSpPr>
                          <p:cNvPr id="259" name="Straight Connector 258">
                            <a:extLst>
                              <a:ext uri="{FF2B5EF4-FFF2-40B4-BE49-F238E27FC236}">
                                <a16:creationId xmlns:a16="http://schemas.microsoft.com/office/drawing/2014/main" id="{0C4D8033-F018-4F67-AEE9-17E4A3D67DA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19025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260" name="TextBox 259">
                                <a:extLst>
                                  <a:ext uri="{FF2B5EF4-FFF2-40B4-BE49-F238E27FC236}">
                                    <a16:creationId xmlns:a16="http://schemas.microsoft.com/office/drawing/2014/main" id="{A9B04FC4-20AC-434E-AA3B-8C76CBF08CD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GB" sz="15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0.3</m:t>
                                      </m:r>
                                    </m:oMath>
                                  </m:oMathPara>
                                </a14:m>
                                <a:endParaRPr lang="en-GB" sz="1500" dirty="0">
                                  <a:solidFill>
                                    <a:srgbClr val="0000FF"/>
                                  </a:solidFill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260" name="TextBox 259">
                                <a:extLst>
                                  <a:ext uri="{FF2B5EF4-FFF2-40B4-BE49-F238E27FC236}">
                                    <a16:creationId xmlns:a16="http://schemas.microsoft.com/office/drawing/2014/main" id="{A9B04FC4-20AC-434E-AA3B-8C76CBF08CDC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8"/>
                                <a:stretch>
                                  <a:fillRect l="-14286" r="-14286" b="-7895"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GB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</p:grpSp>
                  <p:grpSp>
                    <p:nvGrpSpPr>
                      <p:cNvPr id="252" name="Group 251">
                        <a:extLst>
                          <a:ext uri="{FF2B5EF4-FFF2-40B4-BE49-F238E27FC236}">
                            <a16:creationId xmlns:a16="http://schemas.microsoft.com/office/drawing/2014/main" id="{7083A742-476D-44EE-B375-C3809255282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4508" y="2681833"/>
                        <a:ext cx="348658" cy="450025"/>
                        <a:chOff x="1746471" y="3311270"/>
                        <a:chExt cx="348658" cy="450025"/>
                      </a:xfrm>
                    </p:grpSpPr>
                    <p:cxnSp>
                      <p:nvCxnSpPr>
                        <p:cNvPr id="253" name="Straight Connector 252">
                          <a:extLst>
                            <a:ext uri="{FF2B5EF4-FFF2-40B4-BE49-F238E27FC236}">
                              <a16:creationId xmlns:a16="http://schemas.microsoft.com/office/drawing/2014/main" id="{DACFBCA6-93FE-4112-8E51-E310939B4C2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015849" y="3761295"/>
                          <a:ext cx="74891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254" name="Group 253">
                          <a:extLst>
                            <a:ext uri="{FF2B5EF4-FFF2-40B4-BE49-F238E27FC236}">
                              <a16:creationId xmlns:a16="http://schemas.microsoft.com/office/drawing/2014/main" id="{7EA81B00-8A77-4B64-98ED-1EBD191E931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48658" cy="230832"/>
                          <a:chOff x="1748434" y="3626304"/>
                          <a:chExt cx="348658" cy="230832"/>
                        </a:xfrm>
                      </p:grpSpPr>
                      <p:cxnSp>
                        <p:nvCxnSpPr>
                          <p:cNvPr id="255" name="Straight Connector 254">
                            <a:extLst>
                              <a:ext uri="{FF2B5EF4-FFF2-40B4-BE49-F238E27FC236}">
                                <a16:creationId xmlns:a16="http://schemas.microsoft.com/office/drawing/2014/main" id="{BB6E81F9-86C8-4BC0-9723-55ADDC66043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22201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256" name="TextBox 255">
                                <a:extLst>
                                  <a:ext uri="{FF2B5EF4-FFF2-40B4-BE49-F238E27FC236}">
                                    <a16:creationId xmlns:a16="http://schemas.microsoft.com/office/drawing/2014/main" id="{70C41C28-CBFD-4A23-81A1-7038F2052C83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GB" sz="15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0.4</m:t>
                                      </m:r>
                                    </m:oMath>
                                  </m:oMathPara>
                                </a14:m>
                                <a:endParaRPr lang="en-GB" sz="1500" dirty="0">
                                  <a:solidFill>
                                    <a:srgbClr val="0000FF"/>
                                  </a:solidFill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256" name="TextBox 255">
                                <a:extLst>
                                  <a:ext uri="{FF2B5EF4-FFF2-40B4-BE49-F238E27FC236}">
                                    <a16:creationId xmlns:a16="http://schemas.microsoft.com/office/drawing/2014/main" id="{70C41C28-CBFD-4A23-81A1-7038F2052C83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1748434" y="3626304"/>
                                <a:ext cx="299761" cy="230832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9"/>
                                <a:stretch>
                                  <a:fillRect l="-14000" r="-12000" b="-7895"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GB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</p:grpSp>
                </p:grpSp>
              </p:grpSp>
              <p:cxnSp>
                <p:nvCxnSpPr>
                  <p:cNvPr id="245" name="Straight Connector 244">
                    <a:extLst>
                      <a:ext uri="{FF2B5EF4-FFF2-40B4-BE49-F238E27FC236}">
                        <a16:creationId xmlns:a16="http://schemas.microsoft.com/office/drawing/2014/main" id="{3AC7AB2F-A335-425A-8559-52ABEFBEFD86}"/>
                      </a:ext>
                    </a:extLst>
                  </p:cNvPr>
                  <p:cNvCxnSpPr/>
                  <p:nvPr/>
                </p:nvCxnSpPr>
                <p:spPr>
                  <a:xfrm>
                    <a:off x="2458581" y="4615105"/>
                    <a:ext cx="0" cy="8780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6" name="TextBox 245">
                        <a:extLst>
                          <a:ext uri="{FF2B5EF4-FFF2-40B4-BE49-F238E27FC236}">
                            <a16:creationId xmlns:a16="http://schemas.microsoft.com/office/drawing/2014/main" id="{1DEA613E-A672-4EEC-B294-F065897D502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1756" y="4655540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150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46" name="TextBox 245">
                        <a:extLst>
                          <a:ext uri="{FF2B5EF4-FFF2-40B4-BE49-F238E27FC236}">
                            <a16:creationId xmlns:a16="http://schemas.microsoft.com/office/drawing/2014/main" id="{1DEA613E-A672-4EEC-B294-F065897D502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01756" y="4655540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 l="-11321" r="-11321" b="-909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3" name="TextBox 242">
                      <a:extLst>
                        <a:ext uri="{FF2B5EF4-FFF2-40B4-BE49-F238E27FC236}">
                          <a16:creationId xmlns:a16="http://schemas.microsoft.com/office/drawing/2014/main" id="{343898D6-24DB-4463-990C-EFCF5D92AA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29327" y="4655539"/>
                      <a:ext cx="320601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3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230</m:t>
                            </m:r>
                          </m:oMath>
                        </m:oMathPara>
                      </a14:m>
                      <a:endParaRPr lang="en-GB" sz="1300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43" name="TextBox 242">
                      <a:extLst>
                        <a:ext uri="{FF2B5EF4-FFF2-40B4-BE49-F238E27FC236}">
                          <a16:creationId xmlns:a16="http://schemas.microsoft.com/office/drawing/2014/main" id="{343898D6-24DB-4463-990C-EFCF5D92AA5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29327" y="4655539"/>
                      <a:ext cx="320601" cy="200055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11538" r="-11538" b="-909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DEE57365-39A1-4B26-AFC9-4B78EEBA8DF6}"/>
              </a:ext>
            </a:extLst>
          </p:cNvPr>
          <p:cNvGrpSpPr/>
          <p:nvPr/>
        </p:nvGrpSpPr>
        <p:grpSpPr>
          <a:xfrm>
            <a:off x="4046036" y="1684561"/>
            <a:ext cx="4216750" cy="3743580"/>
            <a:chOff x="6408270" y="2504125"/>
            <a:chExt cx="4216750" cy="3743580"/>
          </a:xfrm>
        </p:grpSpPr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037192CB-800A-4250-9CB4-87FD91C1DC1C}"/>
                </a:ext>
              </a:extLst>
            </p:cNvPr>
            <p:cNvGrpSpPr/>
            <p:nvPr/>
          </p:nvGrpSpPr>
          <p:grpSpPr>
            <a:xfrm>
              <a:off x="6408270" y="2504125"/>
              <a:ext cx="4216750" cy="3743580"/>
              <a:chOff x="1532282" y="1515381"/>
              <a:chExt cx="4216750" cy="3743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455FDEEB-9EBF-4099-9D39-FFF33957FF63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455FDEEB-9EBF-4099-9D39-FFF33957FF6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1F745E14-256E-46D8-98AB-36EBED340F73}"/>
                  </a:ext>
                </a:extLst>
              </p:cNvPr>
              <p:cNvGrpSpPr/>
              <p:nvPr/>
            </p:nvGrpSpPr>
            <p:grpSpPr>
              <a:xfrm>
                <a:off x="1532282" y="1515381"/>
                <a:ext cx="4076701" cy="3743580"/>
                <a:chOff x="1532282" y="1515381"/>
                <a:chExt cx="4076701" cy="3743580"/>
              </a:xfrm>
            </p:grpSpPr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3FB4165B-8D31-4A02-9EBF-8205F4255ECF}"/>
                    </a:ext>
                  </a:extLst>
                </p:cNvPr>
                <p:cNvSpPr/>
                <p:nvPr/>
              </p:nvSpPr>
              <p:spPr>
                <a:xfrm>
                  <a:off x="3232633" y="4935796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C5E7C7FC-6A8E-4466-B8DB-1BEB6B92AA21}"/>
                    </a:ext>
                  </a:extLst>
                </p:cNvPr>
                <p:cNvSpPr/>
                <p:nvPr/>
              </p:nvSpPr>
              <p:spPr>
                <a:xfrm rot="16200000">
                  <a:off x="506777" y="3079479"/>
                  <a:ext cx="2374176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Relative Frequency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117BAC9D-4353-4C69-9C75-CA69068DA6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117BAC9D-4353-4C69-9C75-CA69068DA62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b="-147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13" name="Group 312">
                  <a:extLst>
                    <a:ext uri="{FF2B5EF4-FFF2-40B4-BE49-F238E27FC236}">
                      <a16:creationId xmlns:a16="http://schemas.microsoft.com/office/drawing/2014/main" id="{68BBC290-B1E5-4F64-BA69-983B6B608267}"/>
                    </a:ext>
                  </a:extLst>
                </p:cNvPr>
                <p:cNvGrpSpPr/>
                <p:nvPr/>
              </p:nvGrpSpPr>
              <p:grpSpPr>
                <a:xfrm>
                  <a:off x="1780469" y="1802896"/>
                  <a:ext cx="3828514" cy="3066690"/>
                  <a:chOff x="1780469" y="1802896"/>
                  <a:chExt cx="3828514" cy="3066690"/>
                </a:xfrm>
              </p:grpSpPr>
              <p:grpSp>
                <p:nvGrpSpPr>
                  <p:cNvPr id="314" name="Group 313">
                    <a:extLst>
                      <a:ext uri="{FF2B5EF4-FFF2-40B4-BE49-F238E27FC236}">
                        <a16:creationId xmlns:a16="http://schemas.microsoft.com/office/drawing/2014/main" id="{F128C71F-4561-4F00-BBDC-C392DFA1D1D2}"/>
                      </a:ext>
                    </a:extLst>
                  </p:cNvPr>
                  <p:cNvGrpSpPr/>
                  <p:nvPr/>
                </p:nvGrpSpPr>
                <p:grpSpPr>
                  <a:xfrm>
                    <a:off x="1780469" y="1802896"/>
                    <a:ext cx="3828514" cy="3066690"/>
                    <a:chOff x="1780469" y="1802896"/>
                    <a:chExt cx="3828514" cy="3066690"/>
                  </a:xfrm>
                </p:grpSpPr>
                <p:grpSp>
                  <p:nvGrpSpPr>
                    <p:cNvPr id="316" name="Group 315">
                      <a:extLst>
                        <a:ext uri="{FF2B5EF4-FFF2-40B4-BE49-F238E27FC236}">
                          <a16:creationId xmlns:a16="http://schemas.microsoft.com/office/drawing/2014/main" id="{6EE85443-F39E-4E1C-8CE3-A84FD4B5C6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80469" y="1802896"/>
                      <a:ext cx="3828514" cy="3066690"/>
                      <a:chOff x="1733300" y="1253765"/>
                      <a:chExt cx="3828514" cy="3066690"/>
                    </a:xfrm>
                  </p:grpSpPr>
                  <p:grpSp>
                    <p:nvGrpSpPr>
                      <p:cNvPr id="348" name="Group 347">
                        <a:extLst>
                          <a:ext uri="{FF2B5EF4-FFF2-40B4-BE49-F238E27FC236}">
                            <a16:creationId xmlns:a16="http://schemas.microsoft.com/office/drawing/2014/main" id="{78539A39-6817-4605-BC3B-1A28FD97E90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349" name="Group 348">
                          <a:extLst>
                            <a:ext uri="{FF2B5EF4-FFF2-40B4-BE49-F238E27FC236}">
                              <a16:creationId xmlns:a16="http://schemas.microsoft.com/office/drawing/2014/main" id="{221AA29D-0245-495D-957A-C73E1527C1D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367" name="Straight Arrow Connector 366">
                            <a:extLst>
                              <a:ext uri="{FF2B5EF4-FFF2-40B4-BE49-F238E27FC236}">
                                <a16:creationId xmlns:a16="http://schemas.microsoft.com/office/drawing/2014/main" id="{F02D233C-D6ED-4939-A7CA-EC8BA36E6528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368" name="Group 367">
                            <a:extLst>
                              <a:ext uri="{FF2B5EF4-FFF2-40B4-BE49-F238E27FC236}">
                                <a16:creationId xmlns:a16="http://schemas.microsoft.com/office/drawing/2014/main" id="{F3F440BE-0034-496C-865A-DB083336E00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369" name="Group 368">
                              <a:extLst>
                                <a:ext uri="{FF2B5EF4-FFF2-40B4-BE49-F238E27FC236}">
                                  <a16:creationId xmlns:a16="http://schemas.microsoft.com/office/drawing/2014/main" id="{B200F58E-BEB9-47A1-AC1E-0C553E349A14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4" name="TextBox 373">
                                    <a:extLst>
                                      <a:ext uri="{FF2B5EF4-FFF2-40B4-BE49-F238E27FC236}">
                                        <a16:creationId xmlns:a16="http://schemas.microsoft.com/office/drawing/2014/main" id="{43240E7D-0DC2-4C6D-9A51-84DDCCA8F66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4" name="TextBox 373">
                                    <a:extLst>
                                      <a:ext uri="{FF2B5EF4-FFF2-40B4-BE49-F238E27FC236}">
                                        <a16:creationId xmlns:a16="http://schemas.microsoft.com/office/drawing/2014/main" id="{43240E7D-0DC2-4C6D-9A51-84DDCCA8F66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8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5" name="TextBox 374">
                                    <a:extLst>
                                      <a:ext uri="{FF2B5EF4-FFF2-40B4-BE49-F238E27FC236}">
                                        <a16:creationId xmlns:a16="http://schemas.microsoft.com/office/drawing/2014/main" id="{186759E6-7CBF-4C1F-8373-40F57DDE436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5" name="TextBox 374">
                                    <a:extLst>
                                      <a:ext uri="{FF2B5EF4-FFF2-40B4-BE49-F238E27FC236}">
                                        <a16:creationId xmlns:a16="http://schemas.microsoft.com/office/drawing/2014/main" id="{186759E6-7CBF-4C1F-8373-40F57DDE436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9"/>
                                    <a:stretch>
                                      <a:fillRect l="-9434" r="-11321" b="-937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6" name="TextBox 375">
                                    <a:extLst>
                                      <a:ext uri="{FF2B5EF4-FFF2-40B4-BE49-F238E27FC236}">
                                        <a16:creationId xmlns:a16="http://schemas.microsoft.com/office/drawing/2014/main" id="{380733BF-3A43-459B-9457-E98DEC9AFBA8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6" name="TextBox 375">
                                    <a:extLst>
                                      <a:ext uri="{FF2B5EF4-FFF2-40B4-BE49-F238E27FC236}">
                                        <a16:creationId xmlns:a16="http://schemas.microsoft.com/office/drawing/2014/main" id="{380733BF-3A43-459B-9457-E98DEC9AFBA8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7" name="TextBox 376">
                                    <a:extLst>
                                      <a:ext uri="{FF2B5EF4-FFF2-40B4-BE49-F238E27FC236}">
                                        <a16:creationId xmlns:a16="http://schemas.microsoft.com/office/drawing/2014/main" id="{59752544-C928-4B17-96B5-E056DDEF5BA4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7" name="TextBox 376">
                                    <a:extLst>
                                      <a:ext uri="{FF2B5EF4-FFF2-40B4-BE49-F238E27FC236}">
                                        <a16:creationId xmlns:a16="http://schemas.microsoft.com/office/drawing/2014/main" id="{59752544-C928-4B17-96B5-E056DDEF5BA4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24"/>
                                    <a:stretch>
                                      <a:fillRect l="-9434" r="-9434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370" name="Group 369">
                              <a:extLst>
                                <a:ext uri="{FF2B5EF4-FFF2-40B4-BE49-F238E27FC236}">
                                  <a16:creationId xmlns:a16="http://schemas.microsoft.com/office/drawing/2014/main" id="{338895BE-105D-40C1-9116-99734CBBE2E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1" name="TextBox 370">
                                    <a:extLst>
                                      <a:ext uri="{FF2B5EF4-FFF2-40B4-BE49-F238E27FC236}">
                                        <a16:creationId xmlns:a16="http://schemas.microsoft.com/office/drawing/2014/main" id="{4291C7C5-A3E1-4992-9C41-E25F1BD0037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1" name="TextBox 370">
                                    <a:extLst>
                                      <a:ext uri="{FF2B5EF4-FFF2-40B4-BE49-F238E27FC236}">
                                        <a16:creationId xmlns:a16="http://schemas.microsoft.com/office/drawing/2014/main" id="{4291C7C5-A3E1-4992-9C41-E25F1BD0037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 l="-11538" r="-11538" b="-937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2" name="TextBox 371">
                                    <a:extLst>
                                      <a:ext uri="{FF2B5EF4-FFF2-40B4-BE49-F238E27FC236}">
                                        <a16:creationId xmlns:a16="http://schemas.microsoft.com/office/drawing/2014/main" id="{51438201-DFB4-449A-B9DF-59771E56B0D9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2" name="TextBox 371">
                                    <a:extLst>
                                      <a:ext uri="{FF2B5EF4-FFF2-40B4-BE49-F238E27FC236}">
                                        <a16:creationId xmlns:a16="http://schemas.microsoft.com/office/drawing/2014/main" id="{51438201-DFB4-449A-B9DF-59771E56B0D9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 l="-11538" r="-11538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3" name="TextBox 372">
                                    <a:extLst>
                                      <a:ext uri="{FF2B5EF4-FFF2-40B4-BE49-F238E27FC236}">
                                        <a16:creationId xmlns:a16="http://schemas.microsoft.com/office/drawing/2014/main" id="{2A164455-7E26-46BB-849C-C201778B2620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3" name="TextBox 372">
                                    <a:extLst>
                                      <a:ext uri="{FF2B5EF4-FFF2-40B4-BE49-F238E27FC236}">
                                        <a16:creationId xmlns:a16="http://schemas.microsoft.com/office/drawing/2014/main" id="{2A164455-7E26-46BB-849C-C201778B2620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 l="-11321" r="-9434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350" name="Group 349">
                          <a:extLst>
                            <a:ext uri="{FF2B5EF4-FFF2-40B4-BE49-F238E27FC236}">
                              <a16:creationId xmlns:a16="http://schemas.microsoft.com/office/drawing/2014/main" id="{2C21D9BD-5A03-47E2-B9F0-AB3ABF6D9B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351" name="Group 350">
                            <a:extLst>
                              <a:ext uri="{FF2B5EF4-FFF2-40B4-BE49-F238E27FC236}">
                                <a16:creationId xmlns:a16="http://schemas.microsoft.com/office/drawing/2014/main" id="{4B4ADFE8-8AA1-4510-AB59-45FFC02FC51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359" name="Group 358">
                              <a:extLst>
                                <a:ext uri="{FF2B5EF4-FFF2-40B4-BE49-F238E27FC236}">
                                  <a16:creationId xmlns:a16="http://schemas.microsoft.com/office/drawing/2014/main" id="{361432A8-80C2-435F-B6F4-AE570682797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363" name="Group 362">
                                <a:extLst>
                                  <a:ext uri="{FF2B5EF4-FFF2-40B4-BE49-F238E27FC236}">
                                    <a16:creationId xmlns:a16="http://schemas.microsoft.com/office/drawing/2014/main" id="{BF3B4550-7025-45E6-AD6B-751588BCF282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365" name="Straight Connector 364">
                                  <a:extLst>
                                    <a:ext uri="{FF2B5EF4-FFF2-40B4-BE49-F238E27FC236}">
                                      <a16:creationId xmlns:a16="http://schemas.microsoft.com/office/drawing/2014/main" id="{07D3B0D4-F20A-40D5-9158-9D89D92A1EAD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6" name="Straight Connector 365">
                                  <a:extLst>
                                    <a:ext uri="{FF2B5EF4-FFF2-40B4-BE49-F238E27FC236}">
                                      <a16:creationId xmlns:a16="http://schemas.microsoft.com/office/drawing/2014/main" id="{3AC82A65-07B7-4A75-9137-683ED5DBEB66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364" name="Straight Connector 363">
                                <a:extLst>
                                  <a:ext uri="{FF2B5EF4-FFF2-40B4-BE49-F238E27FC236}">
                                    <a16:creationId xmlns:a16="http://schemas.microsoft.com/office/drawing/2014/main" id="{6537D788-6777-4114-B3D9-72F5A4A68D12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360" name="Group 359">
                              <a:extLst>
                                <a:ext uri="{FF2B5EF4-FFF2-40B4-BE49-F238E27FC236}">
                                  <a16:creationId xmlns:a16="http://schemas.microsoft.com/office/drawing/2014/main" id="{0EBF8FA5-0C42-4D41-9CD1-99E0BA78AEB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361" name="Straight Connector 360">
                                <a:extLst>
                                  <a:ext uri="{FF2B5EF4-FFF2-40B4-BE49-F238E27FC236}">
                                    <a16:creationId xmlns:a16="http://schemas.microsoft.com/office/drawing/2014/main" id="{A0DD6701-907D-4AF5-A990-E32415B2084D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62" name="Straight Connector 361">
                                <a:extLst>
                                  <a:ext uri="{FF2B5EF4-FFF2-40B4-BE49-F238E27FC236}">
                                    <a16:creationId xmlns:a16="http://schemas.microsoft.com/office/drawing/2014/main" id="{6363EAC1-52B0-4CA7-B47A-A701E2B29884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352" name="Group 351">
                            <a:extLst>
                              <a:ext uri="{FF2B5EF4-FFF2-40B4-BE49-F238E27FC236}">
                                <a16:creationId xmlns:a16="http://schemas.microsoft.com/office/drawing/2014/main" id="{A78FF4FF-D05B-4EEB-8EE6-04499CA17C5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353" name="Group 352">
                              <a:extLst>
                                <a:ext uri="{FF2B5EF4-FFF2-40B4-BE49-F238E27FC236}">
                                  <a16:creationId xmlns:a16="http://schemas.microsoft.com/office/drawing/2014/main" id="{FB766086-8598-45E9-8296-E6A55DCFECE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357" name="Straight Connector 356">
                                <a:extLst>
                                  <a:ext uri="{FF2B5EF4-FFF2-40B4-BE49-F238E27FC236}">
                                    <a16:creationId xmlns:a16="http://schemas.microsoft.com/office/drawing/2014/main" id="{CEE7F3EA-11D1-4571-8CA8-13118407B6F9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58" name="Straight Connector 357">
                                <a:extLst>
                                  <a:ext uri="{FF2B5EF4-FFF2-40B4-BE49-F238E27FC236}">
                                    <a16:creationId xmlns:a16="http://schemas.microsoft.com/office/drawing/2014/main" id="{35676390-EB28-4A1B-839A-3D5439C7642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354" name="Group 353">
                              <a:extLst>
                                <a:ext uri="{FF2B5EF4-FFF2-40B4-BE49-F238E27FC236}">
                                  <a16:creationId xmlns:a16="http://schemas.microsoft.com/office/drawing/2014/main" id="{874E5A0A-606B-4269-9E9B-1BBEEFD89AF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355" name="Straight Connector 354">
                                <a:extLst>
                                  <a:ext uri="{FF2B5EF4-FFF2-40B4-BE49-F238E27FC236}">
                                    <a16:creationId xmlns:a16="http://schemas.microsoft.com/office/drawing/2014/main" id="{11D96E34-58D0-465E-939E-346AEA54BB4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56" name="Straight Connector 355">
                                <a:extLst>
                                  <a:ext uri="{FF2B5EF4-FFF2-40B4-BE49-F238E27FC236}">
                                    <a16:creationId xmlns:a16="http://schemas.microsoft.com/office/drawing/2014/main" id="{8FDBB9B9-30B8-4239-B6B6-7272078B34ED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  <p:cxnSp>
                    <p:nvCxnSpPr>
                      <p:cNvPr id="320" name="Straight Arrow Connector 319">
                        <a:extLst>
                          <a:ext uri="{FF2B5EF4-FFF2-40B4-BE49-F238E27FC236}">
                            <a16:creationId xmlns:a16="http://schemas.microsoft.com/office/drawing/2014/main" id="{E43F0CBC-EF6F-4623-B1BA-720EEF9930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21" name="Group 320">
                        <a:extLst>
                          <a:ext uri="{FF2B5EF4-FFF2-40B4-BE49-F238E27FC236}">
                            <a16:creationId xmlns:a16="http://schemas.microsoft.com/office/drawing/2014/main" id="{76ACBC19-1298-4985-A6F3-12DCB33BD63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4508" y="2681833"/>
                        <a:ext cx="338292" cy="1499557"/>
                        <a:chOff x="1744508" y="2681833"/>
                        <a:chExt cx="338292" cy="1499557"/>
                      </a:xfrm>
                    </p:grpSpPr>
                    <p:grpSp>
                      <p:nvGrpSpPr>
                        <p:cNvPr id="333" name="Group 332">
                          <a:extLst>
                            <a:ext uri="{FF2B5EF4-FFF2-40B4-BE49-F238E27FC236}">
                              <a16:creationId xmlns:a16="http://schemas.microsoft.com/office/drawing/2014/main" id="{23DBDA71-9FE9-40EB-8BFA-B7ED7E73539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36329" cy="870120"/>
                          <a:chOff x="1746471" y="3311270"/>
                          <a:chExt cx="336329" cy="870120"/>
                        </a:xfrm>
                      </p:grpSpPr>
                      <p:grpSp>
                        <p:nvGrpSpPr>
                          <p:cNvPr id="339" name="Group 338">
                            <a:extLst>
                              <a:ext uri="{FF2B5EF4-FFF2-40B4-BE49-F238E27FC236}">
                                <a16:creationId xmlns:a16="http://schemas.microsoft.com/office/drawing/2014/main" id="{41AC40D3-9A75-4D0D-85C6-BD98C9D13A2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66561" y="3761295"/>
                            <a:ext cx="216239" cy="420095"/>
                            <a:chOff x="1866561" y="3761295"/>
                            <a:chExt cx="216239" cy="420095"/>
                          </a:xfrm>
                        </p:grpSpPr>
                        <p:cxnSp>
                          <p:nvCxnSpPr>
                            <p:cNvPr id="343" name="Straight Connector 342">
                              <a:extLst>
                                <a:ext uri="{FF2B5EF4-FFF2-40B4-BE49-F238E27FC236}">
                                  <a16:creationId xmlns:a16="http://schemas.microsoft.com/office/drawing/2014/main" id="{7E7BEC97-30F0-4234-80BD-6F53DEA365C5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344" name="Group 343">
                              <a:extLst>
                                <a:ext uri="{FF2B5EF4-FFF2-40B4-BE49-F238E27FC236}">
                                  <a16:creationId xmlns:a16="http://schemas.microsoft.com/office/drawing/2014/main" id="{E1F9BDF2-E2B3-4A95-B4D6-8153F8A003C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866561" y="3950558"/>
                              <a:ext cx="216239" cy="230832"/>
                              <a:chOff x="1866561" y="3636690"/>
                              <a:chExt cx="216239" cy="230832"/>
                            </a:xfrm>
                          </p:grpSpPr>
                          <p:cxnSp>
                            <p:nvCxnSpPr>
                              <p:cNvPr id="345" name="Straight Connector 344">
                                <a:extLst>
                                  <a:ext uri="{FF2B5EF4-FFF2-40B4-BE49-F238E27FC236}">
                                    <a16:creationId xmlns:a16="http://schemas.microsoft.com/office/drawing/2014/main" id="{BB7BAD1B-21EA-4C22-95A7-19F338AD041C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2007909" y="3761295"/>
                                <a:ext cx="74891" cy="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46" name="TextBox 345">
                                    <a:extLst>
                                      <a:ext uri="{FF2B5EF4-FFF2-40B4-BE49-F238E27FC236}">
                                        <a16:creationId xmlns:a16="http://schemas.microsoft.com/office/drawing/2014/main" id="{DA338F0F-8CD4-4CD0-8ED5-9FB971A51F01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866561" y="3636690"/>
                                    <a:ext cx="153888" cy="230832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5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oMath>
                                      </m:oMathPara>
                                    </a14:m>
                                    <a:endParaRPr lang="en-GB" sz="15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46" name="TextBox 345">
                                    <a:extLst>
                                      <a:ext uri="{FF2B5EF4-FFF2-40B4-BE49-F238E27FC236}">
                                        <a16:creationId xmlns:a16="http://schemas.microsoft.com/office/drawing/2014/main" id="{DA338F0F-8CD4-4CD0-8ED5-9FB971A51F01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1866561" y="3636690"/>
                                    <a:ext cx="153888" cy="230832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25"/>
                                    <a:stretch>
                                      <a:fillRect l="-26923" r="-23077" b="-789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  <p:grpSp>
                        <p:nvGrpSpPr>
                          <p:cNvPr id="340" name="Group 339">
                            <a:extLst>
                              <a:ext uri="{FF2B5EF4-FFF2-40B4-BE49-F238E27FC236}">
                                <a16:creationId xmlns:a16="http://schemas.microsoft.com/office/drawing/2014/main" id="{414CFB13-6011-4B35-A78B-699764B9614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34366" cy="230832"/>
                            <a:chOff x="1748434" y="3626304"/>
                            <a:chExt cx="334366" cy="230832"/>
                          </a:xfrm>
                        </p:grpSpPr>
                        <p:cxnSp>
                          <p:nvCxnSpPr>
                            <p:cNvPr id="341" name="Straight Connector 340">
                              <a:extLst>
                                <a:ext uri="{FF2B5EF4-FFF2-40B4-BE49-F238E27FC236}">
                                  <a16:creationId xmlns:a16="http://schemas.microsoft.com/office/drawing/2014/main" id="{728C1FED-F92E-4AF7-9631-609CFBF05E67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342" name="TextBox 341">
                                  <a:extLst>
                                    <a:ext uri="{FF2B5EF4-FFF2-40B4-BE49-F238E27FC236}">
                                      <a16:creationId xmlns:a16="http://schemas.microsoft.com/office/drawing/2014/main" id="{48DF290E-FDCB-440C-99C5-0B1A650F8FEA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0.1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342" name="TextBox 341">
                                  <a:extLst>
                                    <a:ext uri="{FF2B5EF4-FFF2-40B4-BE49-F238E27FC236}">
                                      <a16:creationId xmlns:a16="http://schemas.microsoft.com/office/drawing/2014/main" id="{48DF290E-FDCB-440C-99C5-0B1A650F8FEA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26"/>
                                  <a:stretch>
                                    <a:fillRect l="-14286" r="-14286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  <p:grpSp>
                      <p:nvGrpSpPr>
                        <p:cNvPr id="334" name="Group 333">
                          <a:extLst>
                            <a:ext uri="{FF2B5EF4-FFF2-40B4-BE49-F238E27FC236}">
                              <a16:creationId xmlns:a16="http://schemas.microsoft.com/office/drawing/2014/main" id="{611C2A6F-99C3-4D74-AE4B-B5D1C736706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4508" y="2681833"/>
                          <a:ext cx="336329" cy="450025"/>
                          <a:chOff x="1746471" y="3311270"/>
                          <a:chExt cx="336329" cy="450025"/>
                        </a:xfrm>
                      </p:grpSpPr>
                      <p:cxnSp>
                        <p:nvCxnSpPr>
                          <p:cNvPr id="335" name="Straight Connector 334">
                            <a:extLst>
                              <a:ext uri="{FF2B5EF4-FFF2-40B4-BE49-F238E27FC236}">
                                <a16:creationId xmlns:a16="http://schemas.microsoft.com/office/drawing/2014/main" id="{84AE5B44-339B-4D09-8EA9-216A765CD245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336" name="Group 335">
                            <a:extLst>
                              <a:ext uri="{FF2B5EF4-FFF2-40B4-BE49-F238E27FC236}">
                                <a16:creationId xmlns:a16="http://schemas.microsoft.com/office/drawing/2014/main" id="{DF32B1DF-5C8B-4F01-BCBC-E0BEA547F9A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34366" cy="230832"/>
                            <a:chOff x="1748434" y="3626304"/>
                            <a:chExt cx="334366" cy="230832"/>
                          </a:xfrm>
                        </p:grpSpPr>
                        <p:cxnSp>
                          <p:nvCxnSpPr>
                            <p:cNvPr id="337" name="Straight Connector 336">
                              <a:extLst>
                                <a:ext uri="{FF2B5EF4-FFF2-40B4-BE49-F238E27FC236}">
                                  <a16:creationId xmlns:a16="http://schemas.microsoft.com/office/drawing/2014/main" id="{C1290834-93F1-4E4A-85F8-34D5A16E0501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338" name="TextBox 337">
                                  <a:extLst>
                                    <a:ext uri="{FF2B5EF4-FFF2-40B4-BE49-F238E27FC236}">
                                      <a16:creationId xmlns:a16="http://schemas.microsoft.com/office/drawing/2014/main" id="{66AF0FBD-E6BC-47F0-8EEB-EA60EB4DB670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0.2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338" name="TextBox 337">
                                  <a:extLst>
                                    <a:ext uri="{FF2B5EF4-FFF2-40B4-BE49-F238E27FC236}">
                                      <a16:creationId xmlns:a16="http://schemas.microsoft.com/office/drawing/2014/main" id="{66AF0FBD-E6BC-47F0-8EEB-EA60EB4DB670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27"/>
                                  <a:stretch>
                                    <a:fillRect l="-14286" r="-14286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</p:grpSp>
                  <p:grpSp>
                    <p:nvGrpSpPr>
                      <p:cNvPr id="322" name="Group 321">
                        <a:extLst>
                          <a:ext uri="{FF2B5EF4-FFF2-40B4-BE49-F238E27FC236}">
                            <a16:creationId xmlns:a16="http://schemas.microsoft.com/office/drawing/2014/main" id="{91DA77B6-5BC3-4598-969F-70CB06E152C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33300" y="1420130"/>
                        <a:ext cx="348658" cy="1079462"/>
                        <a:chOff x="1744508" y="2681833"/>
                        <a:chExt cx="348658" cy="1079462"/>
                      </a:xfrm>
                    </p:grpSpPr>
                    <p:grpSp>
                      <p:nvGrpSpPr>
                        <p:cNvPr id="323" name="Group 322">
                          <a:extLst>
                            <a:ext uri="{FF2B5EF4-FFF2-40B4-BE49-F238E27FC236}">
                              <a16:creationId xmlns:a16="http://schemas.microsoft.com/office/drawing/2014/main" id="{84851583-A7E0-4BE6-9749-32C5117D13A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45482" cy="450025"/>
                          <a:chOff x="1746471" y="3311270"/>
                          <a:chExt cx="345482" cy="450025"/>
                        </a:xfrm>
                      </p:grpSpPr>
                      <p:cxnSp>
                        <p:nvCxnSpPr>
                          <p:cNvPr id="329" name="Straight Connector 328">
                            <a:extLst>
                              <a:ext uri="{FF2B5EF4-FFF2-40B4-BE49-F238E27FC236}">
                                <a16:creationId xmlns:a16="http://schemas.microsoft.com/office/drawing/2014/main" id="{E2808FF2-D910-4BFF-BAE3-0F542E13259D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1584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330" name="Group 329">
                            <a:extLst>
                              <a:ext uri="{FF2B5EF4-FFF2-40B4-BE49-F238E27FC236}">
                                <a16:creationId xmlns:a16="http://schemas.microsoft.com/office/drawing/2014/main" id="{F4DF7AF6-39F9-49AA-BC48-C15716AA506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45482" cy="230832"/>
                            <a:chOff x="1748434" y="3626304"/>
                            <a:chExt cx="345482" cy="230832"/>
                          </a:xfrm>
                        </p:grpSpPr>
                        <p:cxnSp>
                          <p:nvCxnSpPr>
                            <p:cNvPr id="331" name="Straight Connector 330">
                              <a:extLst>
                                <a:ext uri="{FF2B5EF4-FFF2-40B4-BE49-F238E27FC236}">
                                  <a16:creationId xmlns:a16="http://schemas.microsoft.com/office/drawing/2014/main" id="{65FA4E3C-8661-438A-82CA-AE3243E69DDA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19025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332" name="TextBox 331">
                                  <a:extLst>
                                    <a:ext uri="{FF2B5EF4-FFF2-40B4-BE49-F238E27FC236}">
                                      <a16:creationId xmlns:a16="http://schemas.microsoft.com/office/drawing/2014/main" id="{4262E9AE-5786-464B-9329-FF22AAB4FFC9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0.3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332" name="TextBox 331">
                                  <a:extLst>
                                    <a:ext uri="{FF2B5EF4-FFF2-40B4-BE49-F238E27FC236}">
                                      <a16:creationId xmlns:a16="http://schemas.microsoft.com/office/drawing/2014/main" id="{4262E9AE-5786-464B-9329-FF22AAB4FFC9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28"/>
                                  <a:stretch>
                                    <a:fillRect l="-14286" r="-14286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  <p:grpSp>
                      <p:nvGrpSpPr>
                        <p:cNvPr id="324" name="Group 323">
                          <a:extLst>
                            <a:ext uri="{FF2B5EF4-FFF2-40B4-BE49-F238E27FC236}">
                              <a16:creationId xmlns:a16="http://schemas.microsoft.com/office/drawing/2014/main" id="{F864EA1A-76F1-4735-81B1-AC754F3879B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4508" y="2681833"/>
                          <a:ext cx="348658" cy="450025"/>
                          <a:chOff x="1746471" y="3311270"/>
                          <a:chExt cx="348658" cy="450025"/>
                        </a:xfrm>
                      </p:grpSpPr>
                      <p:cxnSp>
                        <p:nvCxnSpPr>
                          <p:cNvPr id="325" name="Straight Connector 324">
                            <a:extLst>
                              <a:ext uri="{FF2B5EF4-FFF2-40B4-BE49-F238E27FC236}">
                                <a16:creationId xmlns:a16="http://schemas.microsoft.com/office/drawing/2014/main" id="{0636DDEE-9858-45DA-9851-98100D5A1311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1584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326" name="Group 325">
                            <a:extLst>
                              <a:ext uri="{FF2B5EF4-FFF2-40B4-BE49-F238E27FC236}">
                                <a16:creationId xmlns:a16="http://schemas.microsoft.com/office/drawing/2014/main" id="{32196031-922D-4C50-9A0D-1B2D3CEC118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48658" cy="230832"/>
                            <a:chOff x="1748434" y="3626304"/>
                            <a:chExt cx="348658" cy="230832"/>
                          </a:xfrm>
                        </p:grpSpPr>
                        <p:cxnSp>
                          <p:nvCxnSpPr>
                            <p:cNvPr id="327" name="Straight Connector 326">
                              <a:extLst>
                                <a:ext uri="{FF2B5EF4-FFF2-40B4-BE49-F238E27FC236}">
                                  <a16:creationId xmlns:a16="http://schemas.microsoft.com/office/drawing/2014/main" id="{66E41731-446E-4116-9C0E-5EA43498C689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22201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328" name="TextBox 327">
                                  <a:extLst>
                                    <a:ext uri="{FF2B5EF4-FFF2-40B4-BE49-F238E27FC236}">
                                      <a16:creationId xmlns:a16="http://schemas.microsoft.com/office/drawing/2014/main" id="{C0CE41BB-7622-4772-A768-C3D4852F2013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0.4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328" name="TextBox 327">
                                  <a:extLst>
                                    <a:ext uri="{FF2B5EF4-FFF2-40B4-BE49-F238E27FC236}">
                                      <a16:creationId xmlns:a16="http://schemas.microsoft.com/office/drawing/2014/main" id="{C0CE41BB-7622-4772-A768-C3D4852F2013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29"/>
                                  <a:stretch>
                                    <a:fillRect l="-14000" r="-12000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</p:grpSp>
                </p:grpSp>
                <p:cxnSp>
                  <p:nvCxnSpPr>
                    <p:cNvPr id="317" name="Straight Connector 316">
                      <a:extLst>
                        <a:ext uri="{FF2B5EF4-FFF2-40B4-BE49-F238E27FC236}">
                          <a16:creationId xmlns:a16="http://schemas.microsoft.com/office/drawing/2014/main" id="{73BAB985-B551-4DEB-B815-742D29F7131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18" name="TextBox 317">
                          <a:extLst>
                            <a:ext uri="{FF2B5EF4-FFF2-40B4-BE49-F238E27FC236}">
                              <a16:creationId xmlns:a16="http://schemas.microsoft.com/office/drawing/2014/main" id="{1AD52864-D07B-4D0F-83E7-5FF0783D92C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150</m:t>
                                </m:r>
                              </m:oMath>
                            </m:oMathPara>
                          </a14:m>
                          <a:endParaRPr lang="en-GB" sz="13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18" name="TextBox 317">
                          <a:extLst>
                            <a:ext uri="{FF2B5EF4-FFF2-40B4-BE49-F238E27FC236}">
                              <a16:creationId xmlns:a16="http://schemas.microsoft.com/office/drawing/2014/main" id="{1AD52864-D07B-4D0F-83E7-5FF0783D92C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blipFill>
                          <a:blip r:embed="rId20"/>
                          <a:stretch>
                            <a:fillRect l="-11321" r="-11321" b="-909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15" name="TextBox 314">
                        <a:extLst>
                          <a:ext uri="{FF2B5EF4-FFF2-40B4-BE49-F238E27FC236}">
                            <a16:creationId xmlns:a16="http://schemas.microsoft.com/office/drawing/2014/main" id="{F3F106BB-823C-4CB5-94CE-B95A609FD86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230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15" name="TextBox 314">
                        <a:extLst>
                          <a:ext uri="{FF2B5EF4-FFF2-40B4-BE49-F238E27FC236}">
                            <a16:creationId xmlns:a16="http://schemas.microsoft.com/office/drawing/2014/main" id="{F3F106BB-823C-4CB5-94CE-B95A609FD86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 l="-11538" r="-11538" b="-909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  <p:pic>
          <p:nvPicPr>
            <p:cNvPr id="378" name="Picture 377">
              <a:extLst>
                <a:ext uri="{FF2B5EF4-FFF2-40B4-BE49-F238E27FC236}">
                  <a16:creationId xmlns:a16="http://schemas.microsoft.com/office/drawing/2014/main" id="{CB9F8A7A-CD03-455D-9855-BC77C8F75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r="12023"/>
            <a:stretch/>
          </p:blipFill>
          <p:spPr>
            <a:xfrm>
              <a:off x="7028838" y="2743932"/>
              <a:ext cx="3366401" cy="2936093"/>
            </a:xfrm>
            <a:prstGeom prst="rect">
              <a:avLst/>
            </a:prstGeom>
          </p:spPr>
        </p:pic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D763194-7A36-4DD6-8607-070654B41C41}"/>
              </a:ext>
            </a:extLst>
          </p:cNvPr>
          <p:cNvGrpSpPr/>
          <p:nvPr/>
        </p:nvGrpSpPr>
        <p:grpSpPr>
          <a:xfrm>
            <a:off x="3984759" y="1684561"/>
            <a:ext cx="4259512" cy="3743580"/>
            <a:chOff x="8016343" y="1666416"/>
            <a:chExt cx="4259512" cy="3743580"/>
          </a:xfrm>
        </p:grpSpPr>
        <p:pic>
          <p:nvPicPr>
            <p:cNvPr id="449" name="Picture 448">
              <a:extLst>
                <a:ext uri="{FF2B5EF4-FFF2-40B4-BE49-F238E27FC236}">
                  <a16:creationId xmlns:a16="http://schemas.microsoft.com/office/drawing/2014/main" id="{65B3BC1A-B8A5-43DD-96DF-8BA7C4008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/>
            <a:srcRect r="12034"/>
            <a:stretch/>
          </p:blipFill>
          <p:spPr>
            <a:xfrm>
              <a:off x="8686629" y="2168934"/>
              <a:ext cx="3357905" cy="2634439"/>
            </a:xfrm>
            <a:prstGeom prst="rect">
              <a:avLst/>
            </a:prstGeom>
          </p:spPr>
        </p:pic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400DA722-EAF5-40CA-971B-F50839769D71}"/>
                </a:ext>
              </a:extLst>
            </p:cNvPr>
            <p:cNvGrpSpPr/>
            <p:nvPr/>
          </p:nvGrpSpPr>
          <p:grpSpPr>
            <a:xfrm>
              <a:off x="8016343" y="1666416"/>
              <a:ext cx="4259512" cy="3743580"/>
              <a:chOff x="1489520" y="1515381"/>
              <a:chExt cx="4259512" cy="3743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638E1D88-D103-46AC-B7C1-29ED617B12DE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638E1D88-D103-46AC-B7C1-29ED617B12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D663EB0B-7DED-4C3F-8B22-A681CEB4B4A0}"/>
                  </a:ext>
                </a:extLst>
              </p:cNvPr>
              <p:cNvGrpSpPr/>
              <p:nvPr/>
            </p:nvGrpSpPr>
            <p:grpSpPr>
              <a:xfrm>
                <a:off x="1489520" y="1515381"/>
                <a:ext cx="4119463" cy="3743580"/>
                <a:chOff x="1489520" y="1515381"/>
                <a:chExt cx="4119463" cy="3743580"/>
              </a:xfrm>
            </p:grpSpPr>
            <p:sp>
              <p:nvSpPr>
                <p:cNvPr id="382" name="Rectangle 381">
                  <a:extLst>
                    <a:ext uri="{FF2B5EF4-FFF2-40B4-BE49-F238E27FC236}">
                      <a16:creationId xmlns:a16="http://schemas.microsoft.com/office/drawing/2014/main" id="{FAF219B3-A332-42D5-BCA3-D6BB5B387401}"/>
                    </a:ext>
                  </a:extLst>
                </p:cNvPr>
                <p:cNvSpPr/>
                <p:nvPr/>
              </p:nvSpPr>
              <p:spPr>
                <a:xfrm>
                  <a:off x="3232633" y="4935796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383" name="Rectangle 382">
                  <a:extLst>
                    <a:ext uri="{FF2B5EF4-FFF2-40B4-BE49-F238E27FC236}">
                      <a16:creationId xmlns:a16="http://schemas.microsoft.com/office/drawing/2014/main" id="{43EFC549-4BF8-4BE5-A1B1-C9C7DE81531D}"/>
                    </a:ext>
                  </a:extLst>
                </p:cNvPr>
                <p:cNvSpPr/>
                <p:nvPr/>
              </p:nvSpPr>
              <p:spPr>
                <a:xfrm rot="16200000">
                  <a:off x="464015" y="3125574"/>
                  <a:ext cx="2374176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Relative Frequency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4" name="Rectangle 383">
                      <a:extLst>
                        <a:ext uri="{FF2B5EF4-FFF2-40B4-BE49-F238E27FC236}">
                          <a16:creationId xmlns:a16="http://schemas.microsoft.com/office/drawing/2014/main" id="{E8CEF50C-5F0F-4290-92F8-72B8D900D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84" name="Rectangle 383">
                      <a:extLst>
                        <a:ext uri="{FF2B5EF4-FFF2-40B4-BE49-F238E27FC236}">
                          <a16:creationId xmlns:a16="http://schemas.microsoft.com/office/drawing/2014/main" id="{E8CEF50C-5F0F-4290-92F8-72B8D900D40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147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A42E6982-85B3-4928-9737-A43D908891C2}"/>
                    </a:ext>
                  </a:extLst>
                </p:cNvPr>
                <p:cNvGrpSpPr/>
                <p:nvPr/>
              </p:nvGrpSpPr>
              <p:grpSpPr>
                <a:xfrm>
                  <a:off x="1780469" y="1802896"/>
                  <a:ext cx="3828514" cy="3066690"/>
                  <a:chOff x="1780469" y="1802896"/>
                  <a:chExt cx="3828514" cy="3066690"/>
                </a:xfrm>
              </p:grpSpPr>
              <p:grpSp>
                <p:nvGrpSpPr>
                  <p:cNvPr id="386" name="Group 385">
                    <a:extLst>
                      <a:ext uri="{FF2B5EF4-FFF2-40B4-BE49-F238E27FC236}">
                        <a16:creationId xmlns:a16="http://schemas.microsoft.com/office/drawing/2014/main" id="{9D4E778D-6EA4-4C0E-8C82-0E40FCE08208}"/>
                      </a:ext>
                    </a:extLst>
                  </p:cNvPr>
                  <p:cNvGrpSpPr/>
                  <p:nvPr/>
                </p:nvGrpSpPr>
                <p:grpSpPr>
                  <a:xfrm>
                    <a:off x="1780469" y="1802896"/>
                    <a:ext cx="3828514" cy="3066690"/>
                    <a:chOff x="1780469" y="1802896"/>
                    <a:chExt cx="3828514" cy="3066690"/>
                  </a:xfrm>
                </p:grpSpPr>
                <p:grpSp>
                  <p:nvGrpSpPr>
                    <p:cNvPr id="388" name="Group 387">
                      <a:extLst>
                        <a:ext uri="{FF2B5EF4-FFF2-40B4-BE49-F238E27FC236}">
                          <a16:creationId xmlns:a16="http://schemas.microsoft.com/office/drawing/2014/main" id="{60EB291C-E63F-47DF-8421-98AFD9ADC3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80469" y="1802896"/>
                      <a:ext cx="3828514" cy="3066690"/>
                      <a:chOff x="1733300" y="1253765"/>
                      <a:chExt cx="3828514" cy="3066690"/>
                    </a:xfrm>
                  </p:grpSpPr>
                  <p:grpSp>
                    <p:nvGrpSpPr>
                      <p:cNvPr id="391" name="Group 390">
                        <a:extLst>
                          <a:ext uri="{FF2B5EF4-FFF2-40B4-BE49-F238E27FC236}">
                            <a16:creationId xmlns:a16="http://schemas.microsoft.com/office/drawing/2014/main" id="{96471A3B-84B0-4AEB-95DC-AF417343139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419" name="Group 418">
                          <a:extLst>
                            <a:ext uri="{FF2B5EF4-FFF2-40B4-BE49-F238E27FC236}">
                              <a16:creationId xmlns:a16="http://schemas.microsoft.com/office/drawing/2014/main" id="{99C0B656-60A1-4DC2-911E-2B98F2D2B3B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437" name="Straight Arrow Connector 436">
                            <a:extLst>
                              <a:ext uri="{FF2B5EF4-FFF2-40B4-BE49-F238E27FC236}">
                                <a16:creationId xmlns:a16="http://schemas.microsoft.com/office/drawing/2014/main" id="{45068775-4A97-4AD6-82CE-290DD1BB67A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438" name="Group 437">
                            <a:extLst>
                              <a:ext uri="{FF2B5EF4-FFF2-40B4-BE49-F238E27FC236}">
                                <a16:creationId xmlns:a16="http://schemas.microsoft.com/office/drawing/2014/main" id="{13645032-A1C2-454A-B8AC-B8A617AF9A6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439" name="Group 438">
                              <a:extLst>
                                <a:ext uri="{FF2B5EF4-FFF2-40B4-BE49-F238E27FC236}">
                                  <a16:creationId xmlns:a16="http://schemas.microsoft.com/office/drawing/2014/main" id="{ECE6B37C-3AEB-4629-850D-23805301E54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4" name="TextBox 443">
                                    <a:extLst>
                                      <a:ext uri="{FF2B5EF4-FFF2-40B4-BE49-F238E27FC236}">
                                        <a16:creationId xmlns:a16="http://schemas.microsoft.com/office/drawing/2014/main" id="{5EE14A26-289F-48E2-BE3D-24360E3A9FF9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4" name="TextBox 443">
                                    <a:extLst>
                                      <a:ext uri="{FF2B5EF4-FFF2-40B4-BE49-F238E27FC236}">
                                        <a16:creationId xmlns:a16="http://schemas.microsoft.com/office/drawing/2014/main" id="{5EE14A26-289F-48E2-BE3D-24360E3A9FF9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8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5" name="TextBox 444">
                                    <a:extLst>
                                      <a:ext uri="{FF2B5EF4-FFF2-40B4-BE49-F238E27FC236}">
                                        <a16:creationId xmlns:a16="http://schemas.microsoft.com/office/drawing/2014/main" id="{E766EB54-93A5-45E2-A667-76CFE7AEB23E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5" name="TextBox 444">
                                    <a:extLst>
                                      <a:ext uri="{FF2B5EF4-FFF2-40B4-BE49-F238E27FC236}">
                                        <a16:creationId xmlns:a16="http://schemas.microsoft.com/office/drawing/2014/main" id="{E766EB54-93A5-45E2-A667-76CFE7AEB23E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9"/>
                                    <a:stretch>
                                      <a:fillRect l="-9434" r="-11321" b="-937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6" name="TextBox 445">
                                    <a:extLst>
                                      <a:ext uri="{FF2B5EF4-FFF2-40B4-BE49-F238E27FC236}">
                                        <a16:creationId xmlns:a16="http://schemas.microsoft.com/office/drawing/2014/main" id="{E4DBF115-569E-4D04-93FB-65E95831B3E8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6" name="TextBox 445">
                                    <a:extLst>
                                      <a:ext uri="{FF2B5EF4-FFF2-40B4-BE49-F238E27FC236}">
                                        <a16:creationId xmlns:a16="http://schemas.microsoft.com/office/drawing/2014/main" id="{E4DBF115-569E-4D04-93FB-65E95831B3E8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7" name="TextBox 446">
                                    <a:extLst>
                                      <a:ext uri="{FF2B5EF4-FFF2-40B4-BE49-F238E27FC236}">
                                        <a16:creationId xmlns:a16="http://schemas.microsoft.com/office/drawing/2014/main" id="{D67CB2A6-FDCC-4927-AC84-3A8E2A413844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7" name="TextBox 446">
                                    <a:extLst>
                                      <a:ext uri="{FF2B5EF4-FFF2-40B4-BE49-F238E27FC236}">
                                        <a16:creationId xmlns:a16="http://schemas.microsoft.com/office/drawing/2014/main" id="{D67CB2A6-FDCC-4927-AC84-3A8E2A413844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 l="-11321" r="-9434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440" name="Group 439">
                              <a:extLst>
                                <a:ext uri="{FF2B5EF4-FFF2-40B4-BE49-F238E27FC236}">
                                  <a16:creationId xmlns:a16="http://schemas.microsoft.com/office/drawing/2014/main" id="{23719F2C-F4E5-4C4D-BF5C-6C133E7D96F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1" name="TextBox 440">
                                    <a:extLst>
                                      <a:ext uri="{FF2B5EF4-FFF2-40B4-BE49-F238E27FC236}">
                                        <a16:creationId xmlns:a16="http://schemas.microsoft.com/office/drawing/2014/main" id="{F21B370F-78ED-4A15-BB64-B1E521B6A7E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1" name="TextBox 440">
                                    <a:extLst>
                                      <a:ext uri="{FF2B5EF4-FFF2-40B4-BE49-F238E27FC236}">
                                        <a16:creationId xmlns:a16="http://schemas.microsoft.com/office/drawing/2014/main" id="{F21B370F-78ED-4A15-BB64-B1E521B6A7E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 l="-11538" r="-11538" b="-937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2" name="TextBox 441">
                                    <a:extLst>
                                      <a:ext uri="{FF2B5EF4-FFF2-40B4-BE49-F238E27FC236}">
                                        <a16:creationId xmlns:a16="http://schemas.microsoft.com/office/drawing/2014/main" id="{E9E566B2-6678-4A0D-B295-CF7EAF91558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2" name="TextBox 441">
                                    <a:extLst>
                                      <a:ext uri="{FF2B5EF4-FFF2-40B4-BE49-F238E27FC236}">
                                        <a16:creationId xmlns:a16="http://schemas.microsoft.com/office/drawing/2014/main" id="{E9E566B2-6678-4A0D-B295-CF7EAF91558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43" name="TextBox 442">
                                    <a:extLst>
                                      <a:ext uri="{FF2B5EF4-FFF2-40B4-BE49-F238E27FC236}">
                                        <a16:creationId xmlns:a16="http://schemas.microsoft.com/office/drawing/2014/main" id="{52EDA9B8-8B8F-49B2-8040-19E3D8E3B968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43" name="TextBox 442">
                                    <a:extLst>
                                      <a:ext uri="{FF2B5EF4-FFF2-40B4-BE49-F238E27FC236}">
                                        <a16:creationId xmlns:a16="http://schemas.microsoft.com/office/drawing/2014/main" id="{52EDA9B8-8B8F-49B2-8040-19E3D8E3B968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420" name="Group 419">
                          <a:extLst>
                            <a:ext uri="{FF2B5EF4-FFF2-40B4-BE49-F238E27FC236}">
                              <a16:creationId xmlns:a16="http://schemas.microsoft.com/office/drawing/2014/main" id="{3C160BA5-0F42-47CA-B21F-1BCA6531CA4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421" name="Group 420">
                            <a:extLst>
                              <a:ext uri="{FF2B5EF4-FFF2-40B4-BE49-F238E27FC236}">
                                <a16:creationId xmlns:a16="http://schemas.microsoft.com/office/drawing/2014/main" id="{5D914B32-96FD-4AA9-AEFB-7296D0AE7E1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429" name="Group 428">
                              <a:extLst>
                                <a:ext uri="{FF2B5EF4-FFF2-40B4-BE49-F238E27FC236}">
                                  <a16:creationId xmlns:a16="http://schemas.microsoft.com/office/drawing/2014/main" id="{4B2F2372-09E3-4A72-8530-D8DB4DDB1AE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433" name="Group 432">
                                <a:extLst>
                                  <a:ext uri="{FF2B5EF4-FFF2-40B4-BE49-F238E27FC236}">
                                    <a16:creationId xmlns:a16="http://schemas.microsoft.com/office/drawing/2014/main" id="{F3745637-E09E-4AA2-8F2A-AF85DAD7B6A9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435" name="Straight Connector 434">
                                  <a:extLst>
                                    <a:ext uri="{FF2B5EF4-FFF2-40B4-BE49-F238E27FC236}">
                                      <a16:creationId xmlns:a16="http://schemas.microsoft.com/office/drawing/2014/main" id="{CC690E33-294C-484D-85B4-EC8E01AAC862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436" name="Straight Connector 435">
                                  <a:extLst>
                                    <a:ext uri="{FF2B5EF4-FFF2-40B4-BE49-F238E27FC236}">
                                      <a16:creationId xmlns:a16="http://schemas.microsoft.com/office/drawing/2014/main" id="{B8DA7407-FE44-4FC1-9808-6A8BECB092B9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434" name="Straight Connector 433">
                                <a:extLst>
                                  <a:ext uri="{FF2B5EF4-FFF2-40B4-BE49-F238E27FC236}">
                                    <a16:creationId xmlns:a16="http://schemas.microsoft.com/office/drawing/2014/main" id="{F85A88E8-4A23-4A1D-89F9-8734E5E608A4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430" name="Group 429">
                              <a:extLst>
                                <a:ext uri="{FF2B5EF4-FFF2-40B4-BE49-F238E27FC236}">
                                  <a16:creationId xmlns:a16="http://schemas.microsoft.com/office/drawing/2014/main" id="{85F809B0-E0F9-46E3-8D78-FA455112A43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431" name="Straight Connector 430">
                                <a:extLst>
                                  <a:ext uri="{FF2B5EF4-FFF2-40B4-BE49-F238E27FC236}">
                                    <a16:creationId xmlns:a16="http://schemas.microsoft.com/office/drawing/2014/main" id="{52B8B063-91FC-42FE-9DF0-87E3E3905C3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32" name="Straight Connector 431">
                                <a:extLst>
                                  <a:ext uri="{FF2B5EF4-FFF2-40B4-BE49-F238E27FC236}">
                                    <a16:creationId xmlns:a16="http://schemas.microsoft.com/office/drawing/2014/main" id="{51B6D784-8E31-4045-845B-726855F37A5A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422" name="Group 421">
                            <a:extLst>
                              <a:ext uri="{FF2B5EF4-FFF2-40B4-BE49-F238E27FC236}">
                                <a16:creationId xmlns:a16="http://schemas.microsoft.com/office/drawing/2014/main" id="{72BB6313-5BC5-4AF7-BB11-A88316F364A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423" name="Group 422">
                              <a:extLst>
                                <a:ext uri="{FF2B5EF4-FFF2-40B4-BE49-F238E27FC236}">
                                  <a16:creationId xmlns:a16="http://schemas.microsoft.com/office/drawing/2014/main" id="{029C382D-5588-467F-BE8C-B6B999DCE7B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427" name="Straight Connector 426">
                                <a:extLst>
                                  <a:ext uri="{FF2B5EF4-FFF2-40B4-BE49-F238E27FC236}">
                                    <a16:creationId xmlns:a16="http://schemas.microsoft.com/office/drawing/2014/main" id="{0AE23A42-E26A-4E2C-8986-E24B2A771FB6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28" name="Straight Connector 427">
                                <a:extLst>
                                  <a:ext uri="{FF2B5EF4-FFF2-40B4-BE49-F238E27FC236}">
                                    <a16:creationId xmlns:a16="http://schemas.microsoft.com/office/drawing/2014/main" id="{0948CE63-A85A-4574-BE69-2D5D1883F08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424" name="Group 423">
                              <a:extLst>
                                <a:ext uri="{FF2B5EF4-FFF2-40B4-BE49-F238E27FC236}">
                                  <a16:creationId xmlns:a16="http://schemas.microsoft.com/office/drawing/2014/main" id="{E8216326-AC7D-4C5D-ACDA-BC61580F9A8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425" name="Straight Connector 424">
                                <a:extLst>
                                  <a:ext uri="{FF2B5EF4-FFF2-40B4-BE49-F238E27FC236}">
                                    <a16:creationId xmlns:a16="http://schemas.microsoft.com/office/drawing/2014/main" id="{86AC314F-7C22-4FCF-9046-1611F8BE75AE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26" name="Straight Connector 425">
                                <a:extLst>
                                  <a:ext uri="{FF2B5EF4-FFF2-40B4-BE49-F238E27FC236}">
                                    <a16:creationId xmlns:a16="http://schemas.microsoft.com/office/drawing/2014/main" id="{590BFA1C-9739-43CC-81E4-5CB2ED66399C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  <p:cxnSp>
                    <p:nvCxnSpPr>
                      <p:cNvPr id="392" name="Straight Arrow Connector 391">
                        <a:extLst>
                          <a:ext uri="{FF2B5EF4-FFF2-40B4-BE49-F238E27FC236}">
                            <a16:creationId xmlns:a16="http://schemas.microsoft.com/office/drawing/2014/main" id="{123E912B-06D9-4B51-BC06-533C350262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93" name="Group 392">
                        <a:extLst>
                          <a:ext uri="{FF2B5EF4-FFF2-40B4-BE49-F238E27FC236}">
                            <a16:creationId xmlns:a16="http://schemas.microsoft.com/office/drawing/2014/main" id="{C265587D-61AB-4DF9-8937-72950157ECD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44508" y="2681833"/>
                        <a:ext cx="338292" cy="1499557"/>
                        <a:chOff x="1744508" y="2681833"/>
                        <a:chExt cx="338292" cy="1499557"/>
                      </a:xfrm>
                    </p:grpSpPr>
                    <p:grpSp>
                      <p:nvGrpSpPr>
                        <p:cNvPr id="405" name="Group 404">
                          <a:extLst>
                            <a:ext uri="{FF2B5EF4-FFF2-40B4-BE49-F238E27FC236}">
                              <a16:creationId xmlns:a16="http://schemas.microsoft.com/office/drawing/2014/main" id="{43258374-7F3A-4380-8F41-6E5B62D3FFC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36329" cy="870120"/>
                          <a:chOff x="1746471" y="3311270"/>
                          <a:chExt cx="336329" cy="870120"/>
                        </a:xfrm>
                      </p:grpSpPr>
                      <p:grpSp>
                        <p:nvGrpSpPr>
                          <p:cNvPr id="411" name="Group 410">
                            <a:extLst>
                              <a:ext uri="{FF2B5EF4-FFF2-40B4-BE49-F238E27FC236}">
                                <a16:creationId xmlns:a16="http://schemas.microsoft.com/office/drawing/2014/main" id="{A23B33CD-53BC-4026-89D8-3C5547E315B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66561" y="3761295"/>
                            <a:ext cx="216239" cy="420095"/>
                            <a:chOff x="1866561" y="3761295"/>
                            <a:chExt cx="216239" cy="420095"/>
                          </a:xfrm>
                        </p:grpSpPr>
                        <p:cxnSp>
                          <p:nvCxnSpPr>
                            <p:cNvPr id="415" name="Straight Connector 414">
                              <a:extLst>
                                <a:ext uri="{FF2B5EF4-FFF2-40B4-BE49-F238E27FC236}">
                                  <a16:creationId xmlns:a16="http://schemas.microsoft.com/office/drawing/2014/main" id="{3B58D3D2-5B9C-417E-82CA-2CD1991362E3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416" name="Group 415">
                              <a:extLst>
                                <a:ext uri="{FF2B5EF4-FFF2-40B4-BE49-F238E27FC236}">
                                  <a16:creationId xmlns:a16="http://schemas.microsoft.com/office/drawing/2014/main" id="{819D659E-3742-4497-9CCA-907683FDAB4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866561" y="3950558"/>
                              <a:ext cx="216239" cy="230832"/>
                              <a:chOff x="1866561" y="3636690"/>
                              <a:chExt cx="216239" cy="230832"/>
                            </a:xfrm>
                          </p:grpSpPr>
                          <p:cxnSp>
                            <p:nvCxnSpPr>
                              <p:cNvPr id="417" name="Straight Connector 416">
                                <a:extLst>
                                  <a:ext uri="{FF2B5EF4-FFF2-40B4-BE49-F238E27FC236}">
                                    <a16:creationId xmlns:a16="http://schemas.microsoft.com/office/drawing/2014/main" id="{86EC2C71-89CE-4B8F-8B7B-FF79433B1F0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2007909" y="3761295"/>
                                <a:ext cx="74891" cy="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18" name="TextBox 417">
                                    <a:extLst>
                                      <a:ext uri="{FF2B5EF4-FFF2-40B4-BE49-F238E27FC236}">
                                        <a16:creationId xmlns:a16="http://schemas.microsoft.com/office/drawing/2014/main" id="{F98B4180-1749-43F6-825D-66CEE6BD37C9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866561" y="3636690"/>
                                    <a:ext cx="153888" cy="230832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5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oMath>
                                      </m:oMathPara>
                                    </a14:m>
                                    <a:endParaRPr lang="en-GB" sz="15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18" name="TextBox 417">
                                    <a:extLst>
                                      <a:ext uri="{FF2B5EF4-FFF2-40B4-BE49-F238E27FC236}">
                                        <a16:creationId xmlns:a16="http://schemas.microsoft.com/office/drawing/2014/main" id="{F98B4180-1749-43F6-825D-66CEE6BD37C9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1866561" y="3636690"/>
                                    <a:ext cx="153888" cy="230832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5"/>
                                    <a:stretch>
                                      <a:fillRect l="-26923" r="-23077" b="-789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  <p:grpSp>
                        <p:nvGrpSpPr>
                          <p:cNvPr id="412" name="Group 411">
                            <a:extLst>
                              <a:ext uri="{FF2B5EF4-FFF2-40B4-BE49-F238E27FC236}">
                                <a16:creationId xmlns:a16="http://schemas.microsoft.com/office/drawing/2014/main" id="{16786043-5FB7-4C0A-8262-EAA3A001F1A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34366" cy="230832"/>
                            <a:chOff x="1748434" y="3626304"/>
                            <a:chExt cx="334366" cy="230832"/>
                          </a:xfrm>
                        </p:grpSpPr>
                        <p:cxnSp>
                          <p:nvCxnSpPr>
                            <p:cNvPr id="413" name="Straight Connector 412">
                              <a:extLst>
                                <a:ext uri="{FF2B5EF4-FFF2-40B4-BE49-F238E27FC236}">
                                  <a16:creationId xmlns:a16="http://schemas.microsoft.com/office/drawing/2014/main" id="{097CFD43-5262-4E36-9479-F18279C1276A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414" name="TextBox 413">
                                  <a:extLst>
                                    <a:ext uri="{FF2B5EF4-FFF2-40B4-BE49-F238E27FC236}">
                                      <a16:creationId xmlns:a16="http://schemas.microsoft.com/office/drawing/2014/main" id="{88D8220D-4C9F-463E-8E73-0F4A8CCFA461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0.1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414" name="TextBox 413">
                                  <a:extLst>
                                    <a:ext uri="{FF2B5EF4-FFF2-40B4-BE49-F238E27FC236}">
                                      <a16:creationId xmlns:a16="http://schemas.microsoft.com/office/drawing/2014/main" id="{88D8220D-4C9F-463E-8E73-0F4A8CCFA461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16"/>
                                  <a:stretch>
                                    <a:fillRect l="-14286" r="-14286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  <p:grpSp>
                      <p:nvGrpSpPr>
                        <p:cNvPr id="406" name="Group 405">
                          <a:extLst>
                            <a:ext uri="{FF2B5EF4-FFF2-40B4-BE49-F238E27FC236}">
                              <a16:creationId xmlns:a16="http://schemas.microsoft.com/office/drawing/2014/main" id="{68917BA8-5896-4CC8-B581-F77F0A623C2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4508" y="2681833"/>
                          <a:ext cx="336329" cy="450025"/>
                          <a:chOff x="1746471" y="3311270"/>
                          <a:chExt cx="336329" cy="450025"/>
                        </a:xfrm>
                      </p:grpSpPr>
                      <p:cxnSp>
                        <p:nvCxnSpPr>
                          <p:cNvPr id="407" name="Straight Connector 406">
                            <a:extLst>
                              <a:ext uri="{FF2B5EF4-FFF2-40B4-BE49-F238E27FC236}">
                                <a16:creationId xmlns:a16="http://schemas.microsoft.com/office/drawing/2014/main" id="{7331BB4C-7D6F-4C8A-80EA-EC69E3C3818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408" name="Group 407">
                            <a:extLst>
                              <a:ext uri="{FF2B5EF4-FFF2-40B4-BE49-F238E27FC236}">
                                <a16:creationId xmlns:a16="http://schemas.microsoft.com/office/drawing/2014/main" id="{734B11FF-DE22-4DB4-8789-49D8AE9A8E6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34366" cy="230832"/>
                            <a:chOff x="1748434" y="3626304"/>
                            <a:chExt cx="334366" cy="230832"/>
                          </a:xfrm>
                        </p:grpSpPr>
                        <p:cxnSp>
                          <p:nvCxnSpPr>
                            <p:cNvPr id="409" name="Straight Connector 408">
                              <a:extLst>
                                <a:ext uri="{FF2B5EF4-FFF2-40B4-BE49-F238E27FC236}">
                                  <a16:creationId xmlns:a16="http://schemas.microsoft.com/office/drawing/2014/main" id="{07A664EA-0B9C-4752-ABED-26F0787AA677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07909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410" name="TextBox 409">
                                  <a:extLst>
                                    <a:ext uri="{FF2B5EF4-FFF2-40B4-BE49-F238E27FC236}">
                                      <a16:creationId xmlns:a16="http://schemas.microsoft.com/office/drawing/2014/main" id="{B86D85E2-28C8-4114-A5B8-8E5C5F1EB4A7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0.2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410" name="TextBox 409">
                                  <a:extLst>
                                    <a:ext uri="{FF2B5EF4-FFF2-40B4-BE49-F238E27FC236}">
                                      <a16:creationId xmlns:a16="http://schemas.microsoft.com/office/drawing/2014/main" id="{B86D85E2-28C8-4114-A5B8-8E5C5F1EB4A7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17"/>
                                  <a:stretch>
                                    <a:fillRect l="-14286" r="-14286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</p:grpSp>
                  <p:grpSp>
                    <p:nvGrpSpPr>
                      <p:cNvPr id="394" name="Group 393">
                        <a:extLst>
                          <a:ext uri="{FF2B5EF4-FFF2-40B4-BE49-F238E27FC236}">
                            <a16:creationId xmlns:a16="http://schemas.microsoft.com/office/drawing/2014/main" id="{8712E9B9-D042-492F-9F68-DC0303DF229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33300" y="1420130"/>
                        <a:ext cx="348658" cy="1079462"/>
                        <a:chOff x="1744508" y="2681833"/>
                        <a:chExt cx="348658" cy="1079462"/>
                      </a:xfrm>
                    </p:grpSpPr>
                    <p:grpSp>
                      <p:nvGrpSpPr>
                        <p:cNvPr id="395" name="Group 394">
                          <a:extLst>
                            <a:ext uri="{FF2B5EF4-FFF2-40B4-BE49-F238E27FC236}">
                              <a16:creationId xmlns:a16="http://schemas.microsoft.com/office/drawing/2014/main" id="{B4B72458-EBED-4543-9D9A-CA7CE7F9F33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6471" y="3311270"/>
                          <a:ext cx="345482" cy="450025"/>
                          <a:chOff x="1746471" y="3311270"/>
                          <a:chExt cx="345482" cy="450025"/>
                        </a:xfrm>
                      </p:grpSpPr>
                      <p:cxnSp>
                        <p:nvCxnSpPr>
                          <p:cNvPr id="401" name="Straight Connector 400">
                            <a:extLst>
                              <a:ext uri="{FF2B5EF4-FFF2-40B4-BE49-F238E27FC236}">
                                <a16:creationId xmlns:a16="http://schemas.microsoft.com/office/drawing/2014/main" id="{55BCCC4E-014E-41FA-B519-3D65B7F0080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1584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402" name="Group 401">
                            <a:extLst>
                              <a:ext uri="{FF2B5EF4-FFF2-40B4-BE49-F238E27FC236}">
                                <a16:creationId xmlns:a16="http://schemas.microsoft.com/office/drawing/2014/main" id="{AB2309A3-93CC-4675-935D-E2649A3FDF7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45482" cy="230832"/>
                            <a:chOff x="1748434" y="3626304"/>
                            <a:chExt cx="345482" cy="230832"/>
                          </a:xfrm>
                        </p:grpSpPr>
                        <p:cxnSp>
                          <p:nvCxnSpPr>
                            <p:cNvPr id="403" name="Straight Connector 402">
                              <a:extLst>
                                <a:ext uri="{FF2B5EF4-FFF2-40B4-BE49-F238E27FC236}">
                                  <a16:creationId xmlns:a16="http://schemas.microsoft.com/office/drawing/2014/main" id="{E903AA12-39D3-41A5-9D6B-B89E5252CE4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19025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404" name="TextBox 403">
                                  <a:extLst>
                                    <a:ext uri="{FF2B5EF4-FFF2-40B4-BE49-F238E27FC236}">
                                      <a16:creationId xmlns:a16="http://schemas.microsoft.com/office/drawing/2014/main" id="{944690BF-DC73-4C2D-ABC0-511BCFF6486B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0.3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404" name="TextBox 403">
                                  <a:extLst>
                                    <a:ext uri="{FF2B5EF4-FFF2-40B4-BE49-F238E27FC236}">
                                      <a16:creationId xmlns:a16="http://schemas.microsoft.com/office/drawing/2014/main" id="{944690BF-DC73-4C2D-ABC0-511BCFF6486B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18"/>
                                  <a:stretch>
                                    <a:fillRect l="-14286" r="-14286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  <p:grpSp>
                      <p:nvGrpSpPr>
                        <p:cNvPr id="396" name="Group 395">
                          <a:extLst>
                            <a:ext uri="{FF2B5EF4-FFF2-40B4-BE49-F238E27FC236}">
                              <a16:creationId xmlns:a16="http://schemas.microsoft.com/office/drawing/2014/main" id="{68D464BB-31BF-459E-B9A5-676D8F9A7AB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44508" y="2681833"/>
                          <a:ext cx="348658" cy="450025"/>
                          <a:chOff x="1746471" y="3311270"/>
                          <a:chExt cx="348658" cy="450025"/>
                        </a:xfrm>
                      </p:grpSpPr>
                      <p:cxnSp>
                        <p:nvCxnSpPr>
                          <p:cNvPr id="397" name="Straight Connector 396">
                            <a:extLst>
                              <a:ext uri="{FF2B5EF4-FFF2-40B4-BE49-F238E27FC236}">
                                <a16:creationId xmlns:a16="http://schemas.microsoft.com/office/drawing/2014/main" id="{915E98DE-B801-4B58-A37C-16CDDDF7EFA3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15849" y="3761295"/>
                            <a:ext cx="74891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398" name="Group 397">
                            <a:extLst>
                              <a:ext uri="{FF2B5EF4-FFF2-40B4-BE49-F238E27FC236}">
                                <a16:creationId xmlns:a16="http://schemas.microsoft.com/office/drawing/2014/main" id="{0EC2EAB6-115B-4537-B6E8-160747B2437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46471" y="3311270"/>
                            <a:ext cx="348658" cy="230832"/>
                            <a:chOff x="1748434" y="3626304"/>
                            <a:chExt cx="348658" cy="230832"/>
                          </a:xfrm>
                        </p:grpSpPr>
                        <p:cxnSp>
                          <p:nvCxnSpPr>
                            <p:cNvPr id="399" name="Straight Connector 398">
                              <a:extLst>
                                <a:ext uri="{FF2B5EF4-FFF2-40B4-BE49-F238E27FC236}">
                                  <a16:creationId xmlns:a16="http://schemas.microsoft.com/office/drawing/2014/main" id="{6FC04A6E-BE5E-4377-99C0-EC0C82F0249E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022201" y="3761295"/>
                              <a:ext cx="74891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400" name="TextBox 399">
                                  <a:extLst>
                                    <a:ext uri="{FF2B5EF4-FFF2-40B4-BE49-F238E27FC236}">
                                      <a16:creationId xmlns:a16="http://schemas.microsoft.com/office/drawing/2014/main" id="{239F5071-D583-41C1-BD27-2AAA7A62946A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0" tIns="0" rIns="0" bIns="0" rtlCol="0">
                                  <a:spAutoFit/>
                                </a:bodyPr>
                                <a:lstStyle/>
                                <a:p>
                                  <a:pPr/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GB" sz="1500" b="0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0.4</m:t>
                                        </m:r>
                                      </m:oMath>
                                    </m:oMathPara>
                                  </a14:m>
                                  <a:endParaRPr lang="en-GB" sz="1500" dirty="0">
                                    <a:solidFill>
                                      <a:srgbClr val="0000FF"/>
                                    </a:solidFill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400" name="TextBox 399">
                                  <a:extLst>
                                    <a:ext uri="{FF2B5EF4-FFF2-40B4-BE49-F238E27FC236}">
                                      <a16:creationId xmlns:a16="http://schemas.microsoft.com/office/drawing/2014/main" id="{239F5071-D583-41C1-BD27-2AAA7A62946A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>
                                  <a:off x="1748434" y="3626304"/>
                                  <a:ext cx="299761" cy="230832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19"/>
                                  <a:stretch>
                                    <a:fillRect l="-14000" r="-12000" b="-7895"/>
                                  </a:stretch>
                                </a:blipFill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GB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</p:grpSp>
                </p:grpSp>
                <p:cxnSp>
                  <p:nvCxnSpPr>
                    <p:cNvPr id="389" name="Straight Connector 388">
                      <a:extLst>
                        <a:ext uri="{FF2B5EF4-FFF2-40B4-BE49-F238E27FC236}">
                          <a16:creationId xmlns:a16="http://schemas.microsoft.com/office/drawing/2014/main" id="{CC792CBF-B9CE-4B62-81AA-91FE173D0A6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90" name="TextBox 389">
                          <a:extLst>
                            <a:ext uri="{FF2B5EF4-FFF2-40B4-BE49-F238E27FC236}">
                              <a16:creationId xmlns:a16="http://schemas.microsoft.com/office/drawing/2014/main" id="{341C6B79-E169-4A01-813B-2069DCF447A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150</m:t>
                                </m:r>
                              </m:oMath>
                            </m:oMathPara>
                          </a14:m>
                          <a:endParaRPr lang="en-GB" sz="13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90" name="TextBox 389">
                          <a:extLst>
                            <a:ext uri="{FF2B5EF4-FFF2-40B4-BE49-F238E27FC236}">
                              <a16:creationId xmlns:a16="http://schemas.microsoft.com/office/drawing/2014/main" id="{341C6B79-E169-4A01-813B-2069DCF447A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blipFill>
                          <a:blip r:embed="rId20"/>
                          <a:stretch>
                            <a:fillRect l="-11321" r="-11321" b="-909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87" name="TextBox 386">
                        <a:extLst>
                          <a:ext uri="{FF2B5EF4-FFF2-40B4-BE49-F238E27FC236}">
                            <a16:creationId xmlns:a16="http://schemas.microsoft.com/office/drawing/2014/main" id="{332612CD-9D2E-43BB-AE5D-22B7DDEA4AC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230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87" name="TextBox 386">
                        <a:extLst>
                          <a:ext uri="{FF2B5EF4-FFF2-40B4-BE49-F238E27FC236}">
                            <a16:creationId xmlns:a16="http://schemas.microsoft.com/office/drawing/2014/main" id="{332612CD-9D2E-43BB-AE5D-22B7DDEA4AC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 l="-11538" r="-11538" b="-909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</p:grpSp>
      <p:sp>
        <p:nvSpPr>
          <p:cNvPr id="221" name="Content Placeholder 2">
            <a:extLst>
              <a:ext uri="{FF2B5EF4-FFF2-40B4-BE49-F238E27FC236}">
                <a16:creationId xmlns:a16="http://schemas.microsoft.com/office/drawing/2014/main" id="{9CFD2466-4088-4B93-8937-E0D19DC1AD85}"/>
              </a:ext>
            </a:extLst>
          </p:cNvPr>
          <p:cNvSpPr txBox="1">
            <a:spLocks/>
          </p:cNvSpPr>
          <p:nvPr/>
        </p:nvSpPr>
        <p:spPr>
          <a:xfrm>
            <a:off x="2343925" y="981780"/>
            <a:ext cx="7373249" cy="5050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300"/>
              </a:lnSpc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FF0000"/>
                </a:solidFill>
              </a:rPr>
              <a:t>Example</a:t>
            </a:r>
            <a:r>
              <a:rPr lang="en-GB" sz="2400" dirty="0">
                <a:solidFill>
                  <a:srgbClr val="0000FF"/>
                </a:solidFill>
              </a:rPr>
              <a:t>: The weight of a group of lions</a:t>
            </a:r>
          </a:p>
        </p:txBody>
      </p:sp>
      <p:sp>
        <p:nvSpPr>
          <p:cNvPr id="222" name="Content Placeholder 2">
            <a:extLst>
              <a:ext uri="{FF2B5EF4-FFF2-40B4-BE49-F238E27FC236}">
                <a16:creationId xmlns:a16="http://schemas.microsoft.com/office/drawing/2014/main" id="{72583D34-082C-40EC-9DD5-C00F1DFAF90A}"/>
              </a:ext>
            </a:extLst>
          </p:cNvPr>
          <p:cNvSpPr txBox="1">
            <a:spLocks/>
          </p:cNvSpPr>
          <p:nvPr/>
        </p:nvSpPr>
        <p:spPr>
          <a:xfrm>
            <a:off x="1748778" y="5734683"/>
            <a:ext cx="8912777" cy="583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300"/>
              </a:lnSpc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0000FF"/>
                </a:solidFill>
              </a:rPr>
              <a:t>As class width </a:t>
            </a:r>
            <a:r>
              <a:rPr lang="en-GB" sz="2400" b="1" dirty="0">
                <a:solidFill>
                  <a:srgbClr val="FF0000"/>
                </a:solidFill>
              </a:rPr>
              <a:t>becomes narrower</a:t>
            </a:r>
            <a:r>
              <a:rPr lang="en-GB" sz="2400" dirty="0">
                <a:solidFill>
                  <a:srgbClr val="0000FF"/>
                </a:solidFill>
              </a:rPr>
              <a:t>, the </a:t>
            </a:r>
            <a:r>
              <a:rPr lang="en-GB" sz="2400" b="1" dirty="0">
                <a:solidFill>
                  <a:srgbClr val="FF0000"/>
                </a:solidFill>
              </a:rPr>
              <a:t>distribution</a:t>
            </a:r>
            <a:r>
              <a:rPr lang="en-GB" sz="2400" dirty="0">
                <a:solidFill>
                  <a:srgbClr val="0000FF"/>
                </a:solidFill>
              </a:rPr>
              <a:t> gets </a:t>
            </a:r>
            <a:r>
              <a:rPr lang="en-GB" sz="2400" b="1" dirty="0">
                <a:solidFill>
                  <a:srgbClr val="FF0000"/>
                </a:solidFill>
              </a:rPr>
              <a:t>smoother</a:t>
            </a:r>
            <a:r>
              <a:rPr lang="en-GB" sz="2400" dirty="0">
                <a:solidFill>
                  <a:srgbClr val="0000FF"/>
                </a:solidFill>
              </a:rPr>
              <a:t>. 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9D9C7E5-AD71-F9A4-2FD3-5173A55C2A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69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4"/>
    </mc:Choice>
    <mc:Fallback xmlns="">
      <p:transition spd="slow" advTm="4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BA6C5E3-CFD8-4135-BB0D-7A5B5849CB56}"/>
              </a:ext>
            </a:extLst>
          </p:cNvPr>
          <p:cNvGrpSpPr/>
          <p:nvPr/>
        </p:nvGrpSpPr>
        <p:grpSpPr>
          <a:xfrm>
            <a:off x="4166821" y="1684561"/>
            <a:ext cx="4077450" cy="3743580"/>
            <a:chOff x="4166821" y="1684561"/>
            <a:chExt cx="4077450" cy="3743580"/>
          </a:xfrm>
        </p:grpSpPr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DA4F7F95-AC0D-4B94-951F-062DCDC4E65C}"/>
                </a:ext>
              </a:extLst>
            </p:cNvPr>
            <p:cNvGrpSpPr/>
            <p:nvPr/>
          </p:nvGrpSpPr>
          <p:grpSpPr>
            <a:xfrm>
              <a:off x="4166821" y="1684561"/>
              <a:ext cx="4077450" cy="3743580"/>
              <a:chOff x="1671582" y="1515381"/>
              <a:chExt cx="4077450" cy="3743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B66419C6-CA1C-4A23-8FF9-D4EEB24347CE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B66419C6-CA1C-4A23-8FF9-D4EEB24347C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42E4B03B-4AA7-4A43-B921-317F7E24323A}"/>
                  </a:ext>
                </a:extLst>
              </p:cNvPr>
              <p:cNvGrpSpPr/>
              <p:nvPr/>
            </p:nvGrpSpPr>
            <p:grpSpPr>
              <a:xfrm>
                <a:off x="1671582" y="1515381"/>
                <a:ext cx="3937401" cy="3743580"/>
                <a:chOff x="1671582" y="1515381"/>
                <a:chExt cx="3937401" cy="3743580"/>
              </a:xfrm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B7C62E73-1D70-4961-B04E-C6800B0D7B8F}"/>
                    </a:ext>
                  </a:extLst>
                </p:cNvPr>
                <p:cNvSpPr/>
                <p:nvPr/>
              </p:nvSpPr>
              <p:spPr>
                <a:xfrm>
                  <a:off x="3232633" y="4935796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F4E2625C-41B4-4924-8A58-445CD8EE867C}"/>
                    </a:ext>
                  </a:extLst>
                </p:cNvPr>
                <p:cNvSpPr/>
                <p:nvPr/>
              </p:nvSpPr>
              <p:spPr>
                <a:xfrm rot="16200000">
                  <a:off x="991556" y="3109359"/>
                  <a:ext cx="168321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Probability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E03D1F1F-56CF-4936-A6DB-84F13A8EB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E03D1F1F-56CF-4936-A6DB-84F13A8EBD4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147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C232497C-03D2-458E-AF37-7CE519E3290A}"/>
                    </a:ext>
                  </a:extLst>
                </p:cNvPr>
                <p:cNvGrpSpPr/>
                <p:nvPr/>
              </p:nvGrpSpPr>
              <p:grpSpPr>
                <a:xfrm>
                  <a:off x="2055078" y="1802896"/>
                  <a:ext cx="3553905" cy="3066690"/>
                  <a:chOff x="2055078" y="1802896"/>
                  <a:chExt cx="3553905" cy="3066690"/>
                </a:xfrm>
              </p:grpSpPr>
              <p:grpSp>
                <p:nvGrpSpPr>
                  <p:cNvPr id="231" name="Group 230">
                    <a:extLst>
                      <a:ext uri="{FF2B5EF4-FFF2-40B4-BE49-F238E27FC236}">
                        <a16:creationId xmlns:a16="http://schemas.microsoft.com/office/drawing/2014/main" id="{33635912-A516-4856-929A-5355F24A1C62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66690"/>
                    <a:chOff x="2055078" y="1802896"/>
                    <a:chExt cx="3553905" cy="3066690"/>
                  </a:xfrm>
                </p:grpSpPr>
                <p:grpSp>
                  <p:nvGrpSpPr>
                    <p:cNvPr id="233" name="Group 232">
                      <a:extLst>
                        <a:ext uri="{FF2B5EF4-FFF2-40B4-BE49-F238E27FC236}">
                          <a16:creationId xmlns:a16="http://schemas.microsoft.com/office/drawing/2014/main" id="{11C2FBCE-6A02-4EE3-8264-FE7BE8CC4B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5078" y="1802896"/>
                      <a:ext cx="3553905" cy="3066690"/>
                      <a:chOff x="2007909" y="1253765"/>
                      <a:chExt cx="3553905" cy="3066690"/>
                    </a:xfrm>
                  </p:grpSpPr>
                  <p:grpSp>
                    <p:nvGrpSpPr>
                      <p:cNvPr id="236" name="Group 235">
                        <a:extLst>
                          <a:ext uri="{FF2B5EF4-FFF2-40B4-BE49-F238E27FC236}">
                            <a16:creationId xmlns:a16="http://schemas.microsoft.com/office/drawing/2014/main" id="{EF58CB76-9E59-4524-915B-609AF4ED8E1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68909"/>
                        <a:ext cx="3553905" cy="251546"/>
                        <a:chOff x="2007909" y="4212895"/>
                        <a:chExt cx="3553905" cy="127343"/>
                      </a:xfrm>
                    </p:grpSpPr>
                    <p:grpSp>
                      <p:nvGrpSpPr>
                        <p:cNvPr id="476" name="Group 475">
                          <a:extLst>
                            <a:ext uri="{FF2B5EF4-FFF2-40B4-BE49-F238E27FC236}">
                              <a16:creationId xmlns:a16="http://schemas.microsoft.com/office/drawing/2014/main" id="{D68B2874-D4E5-4993-8C6A-7596F710F43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213781"/>
                          <a:ext cx="3553905" cy="126457"/>
                          <a:chOff x="2007909" y="4213781"/>
                          <a:chExt cx="3553905" cy="126457"/>
                        </a:xfrm>
                      </p:grpSpPr>
                      <p:cxnSp>
                        <p:nvCxnSpPr>
                          <p:cNvPr id="494" name="Straight Arrow Connector 493">
                            <a:extLst>
                              <a:ext uri="{FF2B5EF4-FFF2-40B4-BE49-F238E27FC236}">
                                <a16:creationId xmlns:a16="http://schemas.microsoft.com/office/drawing/2014/main" id="{6329AED9-2AFE-482D-A9D3-4A7B11C9278F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495" name="Group 494">
                            <a:extLst>
                              <a:ext uri="{FF2B5EF4-FFF2-40B4-BE49-F238E27FC236}">
                                <a16:creationId xmlns:a16="http://schemas.microsoft.com/office/drawing/2014/main" id="{FB3D9821-4413-4A03-82F6-EE5167811F3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8059" y="4231879"/>
                            <a:ext cx="2242504" cy="108359"/>
                            <a:chOff x="2558059" y="4231879"/>
                            <a:chExt cx="2242504" cy="108359"/>
                          </a:xfrm>
                        </p:grpSpPr>
                        <p:grpSp>
                          <p:nvGrpSpPr>
                            <p:cNvPr id="496" name="Group 495">
                              <a:extLst>
                                <a:ext uri="{FF2B5EF4-FFF2-40B4-BE49-F238E27FC236}">
                                  <a16:creationId xmlns:a16="http://schemas.microsoft.com/office/drawing/2014/main" id="{E9887517-B8B6-44AE-BE37-9AEA852ABDC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21943" y="4231879"/>
                              <a:ext cx="1278620" cy="108359"/>
                              <a:chOff x="3521943" y="4231879"/>
                              <a:chExt cx="1278620" cy="108359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501" name="TextBox 500">
                                    <a:extLst>
                                      <a:ext uri="{FF2B5EF4-FFF2-40B4-BE49-F238E27FC236}">
                                        <a16:creationId xmlns:a16="http://schemas.microsoft.com/office/drawing/2014/main" id="{00A8F9E5-88DC-4D10-B734-5A13A056B241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190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501" name="TextBox 500">
                                    <a:extLst>
                                      <a:ext uri="{FF2B5EF4-FFF2-40B4-BE49-F238E27FC236}">
                                        <a16:creationId xmlns:a16="http://schemas.microsoft.com/office/drawing/2014/main" id="{00A8F9E5-88DC-4D10-B734-5A13A056B241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521943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6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502" name="TextBox 501">
                                    <a:extLst>
                                      <a:ext uri="{FF2B5EF4-FFF2-40B4-BE49-F238E27FC236}">
                                        <a16:creationId xmlns:a16="http://schemas.microsoft.com/office/drawing/2014/main" id="{40230753-10E3-4E0C-897B-02A766D2C5F5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200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502" name="TextBox 501">
                                    <a:extLst>
                                      <a:ext uri="{FF2B5EF4-FFF2-40B4-BE49-F238E27FC236}">
                                        <a16:creationId xmlns:a16="http://schemas.microsoft.com/office/drawing/2014/main" id="{40230753-10E3-4E0C-897B-02A766D2C5F5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848461" y="4235644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7"/>
                                    <a:stretch>
                                      <a:fillRect l="-9434" r="-11321" b="-937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503" name="TextBox 502">
                                    <a:extLst>
                                      <a:ext uri="{FF2B5EF4-FFF2-40B4-BE49-F238E27FC236}">
                                        <a16:creationId xmlns:a16="http://schemas.microsoft.com/office/drawing/2014/main" id="{A8BB908E-C683-4A9D-9577-04629E4E734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503" name="TextBox 502">
                                    <a:extLst>
                                      <a:ext uri="{FF2B5EF4-FFF2-40B4-BE49-F238E27FC236}">
                                        <a16:creationId xmlns:a16="http://schemas.microsoft.com/office/drawing/2014/main" id="{A8BB908E-C683-4A9D-9577-04629E4E734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46016" y="423437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8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504" name="TextBox 503">
                                    <a:extLst>
                                      <a:ext uri="{FF2B5EF4-FFF2-40B4-BE49-F238E27FC236}">
                                        <a16:creationId xmlns:a16="http://schemas.microsoft.com/office/drawing/2014/main" id="{124813AC-44D5-4100-99B6-3BADC7061803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504" name="TextBox 503">
                                    <a:extLst>
                                      <a:ext uri="{FF2B5EF4-FFF2-40B4-BE49-F238E27FC236}">
                                        <a16:creationId xmlns:a16="http://schemas.microsoft.com/office/drawing/2014/main" id="{124813AC-44D5-4100-99B6-3BADC7061803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479962" y="4231879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9"/>
                                    <a:stretch>
                                      <a:fillRect l="-11321" r="-9434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grpSp>
                          <p:nvGrpSpPr>
                            <p:cNvPr id="497" name="Group 496">
                              <a:extLst>
                                <a:ext uri="{FF2B5EF4-FFF2-40B4-BE49-F238E27FC236}">
                                  <a16:creationId xmlns:a16="http://schemas.microsoft.com/office/drawing/2014/main" id="{DE489029-CCDB-4126-AEB5-C6526F3C9A2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8059" y="4235120"/>
                              <a:ext cx="961876" cy="105118"/>
                              <a:chOff x="4180583" y="4235120"/>
                              <a:chExt cx="961876" cy="105118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98" name="TextBox 497">
                                    <a:extLst>
                                      <a:ext uri="{FF2B5EF4-FFF2-40B4-BE49-F238E27FC236}">
                                        <a16:creationId xmlns:a16="http://schemas.microsoft.com/office/drawing/2014/main" id="{1E4AEADD-A10C-4F33-81D6-BA374CB4173F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160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98" name="TextBox 497">
                                    <a:extLst>
                                      <a:ext uri="{FF2B5EF4-FFF2-40B4-BE49-F238E27FC236}">
                                        <a16:creationId xmlns:a16="http://schemas.microsoft.com/office/drawing/2014/main" id="{1E4AEADD-A10C-4F33-81D6-BA374CB4173F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180583" y="4235120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 l="-11538" r="-11538" b="-937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499" name="TextBox 498">
                                    <a:extLst>
                                      <a:ext uri="{FF2B5EF4-FFF2-40B4-BE49-F238E27FC236}">
                                        <a16:creationId xmlns:a16="http://schemas.microsoft.com/office/drawing/2014/main" id="{ED283664-9643-4821-8002-80354130A893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70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499" name="TextBox 498">
                                    <a:extLst>
                                      <a:ext uri="{FF2B5EF4-FFF2-40B4-BE49-F238E27FC236}">
                                        <a16:creationId xmlns:a16="http://schemas.microsoft.com/office/drawing/2014/main" id="{ED283664-9643-4821-8002-80354130A893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508454" y="4237855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 l="-9434" r="-11321" b="-909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500" name="TextBox 499">
                                    <a:extLst>
                                      <a:ext uri="{FF2B5EF4-FFF2-40B4-BE49-F238E27FC236}">
                                        <a16:creationId xmlns:a16="http://schemas.microsoft.com/office/drawing/2014/main" id="{80545B5A-BE07-4872-9E87-722BAB093A42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GB" sz="13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180</m:t>
                                          </m:r>
                                        </m:oMath>
                                      </m:oMathPara>
                                    </a14:m>
                                    <a:endParaRPr lang="en-GB" sz="1300" dirty="0">
                                      <a:solidFill>
                                        <a:srgbClr val="0000FF"/>
                                      </a:solidFill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500" name="TextBox 499">
                                    <a:extLst>
                                      <a:ext uri="{FF2B5EF4-FFF2-40B4-BE49-F238E27FC236}">
                                        <a16:creationId xmlns:a16="http://schemas.microsoft.com/office/drawing/2014/main" id="{80545B5A-BE07-4872-9E87-722BAB093A42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821858" y="4238962"/>
                                    <a:ext cx="320601" cy="101276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 l="-11538" r="-11538" b="-6061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GB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</p:grpSp>
                    <p:grpSp>
                      <p:nvGrpSpPr>
                        <p:cNvPr id="477" name="Group 476">
                          <a:extLst>
                            <a:ext uri="{FF2B5EF4-FFF2-40B4-BE49-F238E27FC236}">
                              <a16:creationId xmlns:a16="http://schemas.microsoft.com/office/drawing/2014/main" id="{1A6893CF-C99E-4838-99C4-8F062F6809F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478" name="Group 477">
                            <a:extLst>
                              <a:ext uri="{FF2B5EF4-FFF2-40B4-BE49-F238E27FC236}">
                                <a16:creationId xmlns:a16="http://schemas.microsoft.com/office/drawing/2014/main" id="{78AD752A-1CF8-4E41-8238-6BF16C7CE45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486" name="Group 485">
                              <a:extLst>
                                <a:ext uri="{FF2B5EF4-FFF2-40B4-BE49-F238E27FC236}">
                                  <a16:creationId xmlns:a16="http://schemas.microsoft.com/office/drawing/2014/main" id="{E3369382-52C1-4844-A20A-6A5398EC4BE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3647" y="4205989"/>
                              <a:ext cx="635916" cy="44450"/>
                              <a:chOff x="3483647" y="4205989"/>
                              <a:chExt cx="635916" cy="44450"/>
                            </a:xfrm>
                          </p:grpSpPr>
                          <p:grpSp>
                            <p:nvGrpSpPr>
                              <p:cNvPr id="490" name="Group 489">
                                <a:extLst>
                                  <a:ext uri="{FF2B5EF4-FFF2-40B4-BE49-F238E27FC236}">
                                    <a16:creationId xmlns:a16="http://schemas.microsoft.com/office/drawing/2014/main" id="{D31A3E76-E76D-406D-8E73-97F3993ADF79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3647" y="4205989"/>
                                <a:ext cx="324765" cy="44450"/>
                                <a:chOff x="3483647" y="4205989"/>
                                <a:chExt cx="324765" cy="44450"/>
                              </a:xfrm>
                            </p:grpSpPr>
                            <p:cxnSp>
                              <p:nvCxnSpPr>
                                <p:cNvPr id="492" name="Straight Connector 491">
                                  <a:extLst>
                                    <a:ext uri="{FF2B5EF4-FFF2-40B4-BE49-F238E27FC236}">
                                      <a16:creationId xmlns:a16="http://schemas.microsoft.com/office/drawing/2014/main" id="{902B5202-573C-423E-83F1-0344DF5EEEE7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483647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493" name="Straight Connector 492">
                                  <a:extLst>
                                    <a:ext uri="{FF2B5EF4-FFF2-40B4-BE49-F238E27FC236}">
                                      <a16:creationId xmlns:a16="http://schemas.microsoft.com/office/drawing/2014/main" id="{DF898A5E-D734-4BA8-B44A-05D778AD3573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808412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491" name="Straight Connector 490">
                                <a:extLst>
                                  <a:ext uri="{FF2B5EF4-FFF2-40B4-BE49-F238E27FC236}">
                                    <a16:creationId xmlns:a16="http://schemas.microsoft.com/office/drawing/2014/main" id="{3A4481D0-A8DA-4E44-B1A6-20C6369165C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487" name="Group 486">
                              <a:extLst>
                                <a:ext uri="{FF2B5EF4-FFF2-40B4-BE49-F238E27FC236}">
                                  <a16:creationId xmlns:a16="http://schemas.microsoft.com/office/drawing/2014/main" id="{E41EC605-1F3E-4109-B838-DD53B98E74D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5989"/>
                              <a:ext cx="319088" cy="44450"/>
                              <a:chOff x="3667125" y="4205989"/>
                              <a:chExt cx="319088" cy="44450"/>
                            </a:xfrm>
                          </p:grpSpPr>
                          <p:cxnSp>
                            <p:nvCxnSpPr>
                              <p:cNvPr id="488" name="Straight Connector 487">
                                <a:extLst>
                                  <a:ext uri="{FF2B5EF4-FFF2-40B4-BE49-F238E27FC236}">
                                    <a16:creationId xmlns:a16="http://schemas.microsoft.com/office/drawing/2014/main" id="{0674EE78-A0DB-484D-9B59-5E4A1EE2911A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89" name="Straight Connector 488">
                                <a:extLst>
                                  <a:ext uri="{FF2B5EF4-FFF2-40B4-BE49-F238E27FC236}">
                                    <a16:creationId xmlns:a16="http://schemas.microsoft.com/office/drawing/2014/main" id="{7FEEA001-E4F5-49E9-A33F-75EC7476F1E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8621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pSp>
                        <p:nvGrpSpPr>
                          <p:cNvPr id="479" name="Group 478">
                            <a:extLst>
                              <a:ext uri="{FF2B5EF4-FFF2-40B4-BE49-F238E27FC236}">
                                <a16:creationId xmlns:a16="http://schemas.microsoft.com/office/drawing/2014/main" id="{6FF852B6-45E5-4674-A00B-D36B44419F7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5989"/>
                            <a:ext cx="1279525" cy="48511"/>
                            <a:chOff x="2867025" y="4209164"/>
                            <a:chExt cx="1279525" cy="48511"/>
                          </a:xfrm>
                        </p:grpSpPr>
                        <p:grpSp>
                          <p:nvGrpSpPr>
                            <p:cNvPr id="480" name="Group 479">
                              <a:extLst>
                                <a:ext uri="{FF2B5EF4-FFF2-40B4-BE49-F238E27FC236}">
                                  <a16:creationId xmlns:a16="http://schemas.microsoft.com/office/drawing/2014/main" id="{83CCFA55-3A31-4F89-9CB6-16D9135BF8A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838575" y="4209594"/>
                              <a:ext cx="307975" cy="46822"/>
                              <a:chOff x="3838575" y="4209594"/>
                              <a:chExt cx="307975" cy="46822"/>
                            </a:xfrm>
                          </p:grpSpPr>
                          <p:cxnSp>
                            <p:nvCxnSpPr>
                              <p:cNvPr id="484" name="Straight Connector 483">
                                <a:extLst>
                                  <a:ext uri="{FF2B5EF4-FFF2-40B4-BE49-F238E27FC236}">
                                    <a16:creationId xmlns:a16="http://schemas.microsoft.com/office/drawing/2014/main" id="{FAD4C56B-E7DB-4E1F-91D7-A56FB4CA10D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838575" y="4211966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85" name="Straight Connector 484">
                                <a:extLst>
                                  <a:ext uri="{FF2B5EF4-FFF2-40B4-BE49-F238E27FC236}">
                                    <a16:creationId xmlns:a16="http://schemas.microsoft.com/office/drawing/2014/main" id="{02E0B979-E88B-4F2E-9B3C-DA24FE01DF7D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46550" y="420959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481" name="Group 480">
                              <a:extLst>
                                <a:ext uri="{FF2B5EF4-FFF2-40B4-BE49-F238E27FC236}">
                                  <a16:creationId xmlns:a16="http://schemas.microsoft.com/office/drawing/2014/main" id="{909C5030-E7AE-4935-B0CA-D79B7FD9B96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67025" y="4209164"/>
                              <a:ext cx="642937" cy="48511"/>
                              <a:chOff x="3667125" y="4209164"/>
                              <a:chExt cx="642937" cy="48511"/>
                            </a:xfrm>
                          </p:grpSpPr>
                          <p:cxnSp>
                            <p:nvCxnSpPr>
                              <p:cNvPr id="482" name="Straight Connector 481">
                                <a:extLst>
                                  <a:ext uri="{FF2B5EF4-FFF2-40B4-BE49-F238E27FC236}">
                                    <a16:creationId xmlns:a16="http://schemas.microsoft.com/office/drawing/2014/main" id="{A0063ADE-638A-40E4-A19A-1618EB1A51AA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667125" y="4213225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83" name="Straight Connector 482">
                                <a:extLst>
                                  <a:ext uri="{FF2B5EF4-FFF2-40B4-BE49-F238E27FC236}">
                                    <a16:creationId xmlns:a16="http://schemas.microsoft.com/office/drawing/2014/main" id="{B52276CA-82CA-45E8-B08B-7A31FEB4632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310062" y="4209164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  <p:cxnSp>
                    <p:nvCxnSpPr>
                      <p:cNvPr id="319" name="Straight Arrow Connector 318">
                        <a:extLst>
                          <a:ext uri="{FF2B5EF4-FFF2-40B4-BE49-F238E27FC236}">
                            <a16:creationId xmlns:a16="http://schemas.microsoft.com/office/drawing/2014/main" id="{AF8AFFBD-445E-4755-A2BA-0A0BE9B60D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4" name="Straight Connector 473">
                        <a:extLst>
                          <a:ext uri="{FF2B5EF4-FFF2-40B4-BE49-F238E27FC236}">
                            <a16:creationId xmlns:a16="http://schemas.microsoft.com/office/drawing/2014/main" id="{7BC3B78A-4E99-48A7-BAAC-13C1ACEDB6B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007909" y="4075163"/>
                        <a:ext cx="7489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34" name="Straight Connector 233">
                      <a:extLst>
                        <a:ext uri="{FF2B5EF4-FFF2-40B4-BE49-F238E27FC236}">
                          <a16:creationId xmlns:a16="http://schemas.microsoft.com/office/drawing/2014/main" id="{5FB4D1F4-09CE-4867-B18C-7D5CB0A2CC4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35" name="TextBox 234">
                          <a:extLst>
                            <a:ext uri="{FF2B5EF4-FFF2-40B4-BE49-F238E27FC236}">
                              <a16:creationId xmlns:a16="http://schemas.microsoft.com/office/drawing/2014/main" id="{B93CE87F-507B-492E-94B6-27B6BBC4C1E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3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150</m:t>
                                </m:r>
                              </m:oMath>
                            </m:oMathPara>
                          </a14:m>
                          <a:endParaRPr lang="en-GB" sz="13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35" name="TextBox 234">
                          <a:extLst>
                            <a:ext uri="{FF2B5EF4-FFF2-40B4-BE49-F238E27FC236}">
                              <a16:creationId xmlns:a16="http://schemas.microsoft.com/office/drawing/2014/main" id="{B93CE87F-507B-492E-94B6-27B6BBC4C1E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01756" y="4655540"/>
                          <a:ext cx="320601" cy="200055"/>
                        </a:xfrm>
                        <a:prstGeom prst="rect">
                          <a:avLst/>
                        </a:prstGeom>
                        <a:blipFill>
                          <a:blip r:embed="rId13"/>
                          <a:stretch>
                            <a:fillRect l="-11321" r="-11321" b="-909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2" name="TextBox 231">
                        <a:extLst>
                          <a:ext uri="{FF2B5EF4-FFF2-40B4-BE49-F238E27FC236}">
                            <a16:creationId xmlns:a16="http://schemas.microsoft.com/office/drawing/2014/main" id="{C1D2AFEF-C74B-43C9-A7A5-598F5446BCE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3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230</m:t>
                              </m:r>
                            </m:oMath>
                          </m:oMathPara>
                        </a14:m>
                        <a:endParaRPr lang="en-GB" sz="1300" dirty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2" name="TextBox 231">
                        <a:extLst>
                          <a:ext uri="{FF2B5EF4-FFF2-40B4-BE49-F238E27FC236}">
                            <a16:creationId xmlns:a16="http://schemas.microsoft.com/office/drawing/2014/main" id="{C1D2AFEF-C74B-43C9-A7A5-598F5446BCE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29327" y="4655539"/>
                        <a:ext cx="320601" cy="200055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 l="-11538" r="-11538" b="-909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  <p:pic>
          <p:nvPicPr>
            <p:cNvPr id="537" name="Picture 536">
              <a:extLst>
                <a:ext uri="{FF2B5EF4-FFF2-40B4-BE49-F238E27FC236}">
                  <a16:creationId xmlns:a16="http://schemas.microsoft.com/office/drawing/2014/main" id="{DE7D069F-CDF6-4E78-999A-91B24CE69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b="7292"/>
            <a:stretch/>
          </p:blipFill>
          <p:spPr>
            <a:xfrm>
              <a:off x="4914180" y="2252151"/>
              <a:ext cx="2602496" cy="2521119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Content Placeholder 2">
            <a:extLst>
              <a:ext uri="{FF2B5EF4-FFF2-40B4-BE49-F238E27FC236}">
                <a16:creationId xmlns:a16="http://schemas.microsoft.com/office/drawing/2014/main" id="{22333A29-E600-483E-BB13-D90AED9300C5}"/>
              </a:ext>
            </a:extLst>
          </p:cNvPr>
          <p:cNvSpPr txBox="1">
            <a:spLocks/>
          </p:cNvSpPr>
          <p:nvPr/>
        </p:nvSpPr>
        <p:spPr>
          <a:xfrm>
            <a:off x="2343925" y="981780"/>
            <a:ext cx="7373249" cy="5050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300"/>
              </a:lnSpc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FF0000"/>
                </a:solidFill>
              </a:rPr>
              <a:t>Example</a:t>
            </a:r>
            <a:r>
              <a:rPr lang="en-GB" sz="2400" dirty="0">
                <a:solidFill>
                  <a:srgbClr val="0000FF"/>
                </a:solidFill>
              </a:rPr>
              <a:t>: The weight of a group of lions</a:t>
            </a:r>
          </a:p>
        </p:txBody>
      </p:sp>
      <p:sp>
        <p:nvSpPr>
          <p:cNvPr id="539" name="Content Placeholder 2">
            <a:extLst>
              <a:ext uri="{FF2B5EF4-FFF2-40B4-BE49-F238E27FC236}">
                <a16:creationId xmlns:a16="http://schemas.microsoft.com/office/drawing/2014/main" id="{E28F3AFC-E438-4F12-B90C-7160213626F4}"/>
              </a:ext>
            </a:extLst>
          </p:cNvPr>
          <p:cNvSpPr txBox="1">
            <a:spLocks/>
          </p:cNvSpPr>
          <p:nvPr/>
        </p:nvSpPr>
        <p:spPr>
          <a:xfrm>
            <a:off x="1748778" y="5734683"/>
            <a:ext cx="8912777" cy="583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300"/>
              </a:lnSpc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0000FF"/>
                </a:solidFill>
              </a:rPr>
              <a:t>As class width </a:t>
            </a:r>
            <a:r>
              <a:rPr lang="en-GB" sz="2400" b="1" dirty="0">
                <a:solidFill>
                  <a:srgbClr val="FF0000"/>
                </a:solidFill>
              </a:rPr>
              <a:t>becomes narrower</a:t>
            </a:r>
            <a:r>
              <a:rPr lang="en-GB" sz="2400" dirty="0">
                <a:solidFill>
                  <a:srgbClr val="0000FF"/>
                </a:solidFill>
              </a:rPr>
              <a:t>, the </a:t>
            </a:r>
            <a:r>
              <a:rPr lang="en-GB" sz="2400" b="1" dirty="0">
                <a:solidFill>
                  <a:srgbClr val="FF0000"/>
                </a:solidFill>
              </a:rPr>
              <a:t>distribution</a:t>
            </a:r>
            <a:r>
              <a:rPr lang="en-GB" sz="2400" dirty="0">
                <a:solidFill>
                  <a:srgbClr val="0000FF"/>
                </a:solidFill>
              </a:rPr>
              <a:t> gets </a:t>
            </a:r>
            <a:r>
              <a:rPr lang="en-GB" sz="2400" b="1" dirty="0">
                <a:solidFill>
                  <a:srgbClr val="FF0000"/>
                </a:solidFill>
              </a:rPr>
              <a:t>smoother</a:t>
            </a:r>
            <a:r>
              <a:rPr lang="en-GB" sz="2400" dirty="0">
                <a:solidFill>
                  <a:srgbClr val="0000FF"/>
                </a:solidFill>
              </a:rPr>
              <a:t>.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4DC983A-6987-9981-2071-2964DBB1B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81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4"/>
    </mc:Choice>
    <mc:Fallback xmlns="">
      <p:transition spd="slow" advTm="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06">
            <a:extLst>
              <a:ext uri="{FF2B5EF4-FFF2-40B4-BE49-F238E27FC236}">
                <a16:creationId xmlns:a16="http://schemas.microsoft.com/office/drawing/2014/main" id="{CEE9016A-7D72-47C5-B2B6-A212E1E2DD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92"/>
          <a:stretch/>
        </p:blipFill>
        <p:spPr>
          <a:xfrm>
            <a:off x="8612920" y="2695643"/>
            <a:ext cx="3250196" cy="20610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D0C8E5-89B5-497D-B5F9-4D82772016A7}"/>
              </a:ext>
            </a:extLst>
          </p:cNvPr>
          <p:cNvSpPr/>
          <p:nvPr/>
        </p:nvSpPr>
        <p:spPr>
          <a:xfrm>
            <a:off x="0" y="2921795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A01-516D-4A51-936E-9E9A812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29490"/>
            <a:ext cx="5680363" cy="50502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THE NORMAL DISTRIBUTION</a:t>
            </a:r>
            <a:endParaRPr lang="en-GB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D5D5-531B-41F7-93D2-6AD6C841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56A85-A3AD-463C-A6A6-48B957428590}"/>
              </a:ext>
            </a:extLst>
          </p:cNvPr>
          <p:cNvSpPr/>
          <p:nvPr/>
        </p:nvSpPr>
        <p:spPr>
          <a:xfrm>
            <a:off x="9816618" y="-1"/>
            <a:ext cx="2375382" cy="227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A1D8F-439D-482D-9C96-E2498CB48E39}"/>
              </a:ext>
            </a:extLst>
          </p:cNvPr>
          <p:cNvSpPr/>
          <p:nvPr/>
        </p:nvSpPr>
        <p:spPr>
          <a:xfrm>
            <a:off x="9816618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184E5570-FC4E-47F4-BCF6-F448053AA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776" y="5701781"/>
                <a:ext cx="11342174" cy="50502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Font typeface="Arial" panose="020B0604020202020204" pitchFamily="34" charset="0"/>
                  <a:buNone/>
                </a:pPr>
                <a:r>
                  <a:rPr lang="en-GB" sz="2100" b="1" dirty="0">
                    <a:solidFill>
                      <a:srgbClr val="FF0000"/>
                    </a:solidFill>
                  </a:rPr>
                  <a:t>Recall: </a:t>
                </a:r>
                <a:r>
                  <a:rPr lang="en-GB" sz="2100" dirty="0">
                    <a:solidFill>
                      <a:srgbClr val="0000FF"/>
                    </a:solidFill>
                  </a:rPr>
                  <a:t>Standard Deviation </a:t>
                </a:r>
                <a14:m>
                  <m:oMath xmlns:m="http://schemas.openxmlformats.org/officeDocument/2006/math"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gives an indication of how spread out the data is around the mean.</a:t>
                </a:r>
              </a:p>
              <a:p>
                <a:pPr marL="0" indent="0">
                  <a:lnSpc>
                    <a:spcPts val="3300"/>
                  </a:lnSpc>
                  <a:buFont typeface="Arial" panose="020B0604020202020204" pitchFamily="34" charset="0"/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 larger the standard deviation is, the more spread out the data will be.</a:t>
                </a:r>
              </a:p>
            </p:txBody>
          </p:sp>
        </mc:Choice>
        <mc:Fallback xmlns="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184E5570-FC4E-47F4-BCF6-F448053AA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76" y="5701781"/>
                <a:ext cx="11342174" cy="505021"/>
              </a:xfrm>
              <a:prstGeom prst="rect">
                <a:avLst/>
              </a:prstGeom>
              <a:blipFill>
                <a:blip r:embed="rId6"/>
                <a:stretch>
                  <a:fillRect l="-645" b="-125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F8B6EE6-88A5-4AEA-82AE-22AC767A9DDD}"/>
              </a:ext>
            </a:extLst>
          </p:cNvPr>
          <p:cNvGrpSpPr/>
          <p:nvPr/>
        </p:nvGrpSpPr>
        <p:grpSpPr>
          <a:xfrm>
            <a:off x="4153631" y="1684561"/>
            <a:ext cx="4090640" cy="3851071"/>
            <a:chOff x="4153631" y="1684561"/>
            <a:chExt cx="4090640" cy="3851071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F2C9223-C0C4-46D8-BC8D-2364BF127726}"/>
                </a:ext>
              </a:extLst>
            </p:cNvPr>
            <p:cNvCxnSpPr/>
            <p:nvPr/>
          </p:nvCxnSpPr>
          <p:spPr>
            <a:xfrm>
              <a:off x="5422232" y="4811659"/>
              <a:ext cx="0" cy="87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74A93C5-E3BB-491F-A55B-271F95F07504}"/>
                </a:ext>
              </a:extLst>
            </p:cNvPr>
            <p:cNvGrpSpPr/>
            <p:nvPr/>
          </p:nvGrpSpPr>
          <p:grpSpPr>
            <a:xfrm>
              <a:off x="4153631" y="1684561"/>
              <a:ext cx="4090640" cy="3851071"/>
              <a:chOff x="4153631" y="1684561"/>
              <a:chExt cx="4090640" cy="3851071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F0B02567-5905-4329-9F36-BDA182A4F726}"/>
                  </a:ext>
                </a:extLst>
              </p:cNvPr>
              <p:cNvGrpSpPr/>
              <p:nvPr/>
            </p:nvGrpSpPr>
            <p:grpSpPr>
              <a:xfrm>
                <a:off x="4153631" y="1684561"/>
                <a:ext cx="4090640" cy="3851071"/>
                <a:chOff x="1658392" y="1515381"/>
                <a:chExt cx="4090640" cy="385107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E825C0BA-D94F-45ED-939C-BE3F20B3F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6238" y="455159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E825C0BA-D94F-45ED-939C-BE3F20B3F55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76238" y="4551591"/>
                      <a:ext cx="372794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156CDDF6-AC77-4B1C-9DBC-671C4555CB15}"/>
                    </a:ext>
                  </a:extLst>
                </p:cNvPr>
                <p:cNvGrpSpPr/>
                <p:nvPr/>
              </p:nvGrpSpPr>
              <p:grpSpPr>
                <a:xfrm>
                  <a:off x="1658392" y="1515381"/>
                  <a:ext cx="3950591" cy="3851071"/>
                  <a:chOff x="1658392" y="1515381"/>
                  <a:chExt cx="3950591" cy="3851071"/>
                </a:xfrm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209CE68C-D175-471D-A053-AB4256D47CD2}"/>
                      </a:ext>
                    </a:extLst>
                  </p:cNvPr>
                  <p:cNvSpPr/>
                  <p:nvPr/>
                </p:nvSpPr>
                <p:spPr>
                  <a:xfrm>
                    <a:off x="3207817" y="5043287"/>
                    <a:ext cx="1092735" cy="3231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500" dirty="0">
                        <a:solidFill>
                          <a:srgbClr val="000000"/>
                        </a:solidFill>
                      </a:rPr>
                      <a:t>Weight (kg)</a:t>
                    </a:r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2049DA65-D6B3-4460-887A-D45FA89AFE4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78366" y="3149856"/>
                    <a:ext cx="1683218" cy="3231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500" dirty="0">
                        <a:solidFill>
                          <a:srgbClr val="000000"/>
                        </a:solidFill>
                      </a:rPr>
                      <a:t>Probability Density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6" name="Rectangle 55">
                        <a:extLst>
                          <a:ext uri="{FF2B5EF4-FFF2-40B4-BE49-F238E27FC236}">
                            <a16:creationId xmlns:a16="http://schemas.microsoft.com/office/drawing/2014/main" id="{1A201ED0-7BB3-4670-835E-C7ACD2C46D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63450" y="1515381"/>
                        <a:ext cx="372794" cy="36933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m:oMathPara>
                        </a14:m>
                        <a:endParaRPr lang="en-GB" dirty="0"/>
                      </a:p>
                    </p:txBody>
                  </p:sp>
                </mc:Choice>
                <mc:Fallback xmlns="">
                  <p:sp>
                    <p:nvSpPr>
                      <p:cNvPr id="56" name="Rectangle 55">
                        <a:extLst>
                          <a:ext uri="{FF2B5EF4-FFF2-40B4-BE49-F238E27FC236}">
                            <a16:creationId xmlns:a16="http://schemas.microsoft.com/office/drawing/2014/main" id="{1A201ED0-7BB3-4670-835E-C7ACD2C46DE2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63450" y="1515381"/>
                        <a:ext cx="372794" cy="36933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819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804C822E-C47C-473F-8DEA-E8188927B0F8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84848"/>
                    <a:chOff x="2055078" y="1802896"/>
                    <a:chExt cx="3553905" cy="3084848"/>
                  </a:xfrm>
                </p:grpSpPr>
                <p:grpSp>
                  <p:nvGrpSpPr>
                    <p:cNvPr id="60" name="Group 59">
                      <a:extLst>
                        <a:ext uri="{FF2B5EF4-FFF2-40B4-BE49-F238E27FC236}">
                          <a16:creationId xmlns:a16="http://schemas.microsoft.com/office/drawing/2014/main" id="{185E96DB-6331-40EF-B1F1-9F639D80F3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5078" y="1802896"/>
                      <a:ext cx="3553905" cy="3084848"/>
                      <a:chOff x="2007909" y="1253765"/>
                      <a:chExt cx="3553905" cy="3084848"/>
                    </a:xfrm>
                  </p:grpSpPr>
                  <p:grpSp>
                    <p:nvGrpSpPr>
                      <p:cNvPr id="62" name="Group 61">
                        <a:extLst>
                          <a:ext uri="{FF2B5EF4-FFF2-40B4-BE49-F238E27FC236}">
                            <a16:creationId xmlns:a16="http://schemas.microsoft.com/office/drawing/2014/main" id="{2ABE62C6-A3C3-4444-B076-7BC7A35CDD5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30837"/>
                        <a:ext cx="3553905" cy="307776"/>
                        <a:chOff x="2007909" y="4193623"/>
                        <a:chExt cx="3553905" cy="155809"/>
                      </a:xfrm>
                    </p:grpSpPr>
                    <p:grpSp>
                      <p:nvGrpSpPr>
                        <p:cNvPr id="65" name="Group 64">
                          <a:extLst>
                            <a:ext uri="{FF2B5EF4-FFF2-40B4-BE49-F238E27FC236}">
                              <a16:creationId xmlns:a16="http://schemas.microsoft.com/office/drawing/2014/main" id="{79B6A310-DCF6-4AAB-8397-6411E343E22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193623"/>
                          <a:ext cx="3553905" cy="155809"/>
                          <a:chOff x="2007909" y="4193623"/>
                          <a:chExt cx="3553905" cy="155809"/>
                        </a:xfrm>
                      </p:grpSpPr>
                      <p:cxnSp>
                        <p:nvCxnSpPr>
                          <p:cNvPr id="77" name="Straight Arrow Connector 76">
                            <a:extLst>
                              <a:ext uri="{FF2B5EF4-FFF2-40B4-BE49-F238E27FC236}">
                                <a16:creationId xmlns:a16="http://schemas.microsoft.com/office/drawing/2014/main" id="{BDABA707-D63A-47D2-A857-55AA2609949E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79" name="TextBox 78">
                                <a:extLst>
                                  <a:ext uri="{FF2B5EF4-FFF2-40B4-BE49-F238E27FC236}">
                                    <a16:creationId xmlns:a16="http://schemas.microsoft.com/office/drawing/2014/main" id="{36DC3A8E-9703-4FEB-A6E3-65A844EA9E7F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563589" y="4193623"/>
                                <a:ext cx="227626" cy="155809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GB" sz="2000" b="1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oMath>
                                  </m:oMathPara>
                                </a14:m>
                                <a:endParaRPr lang="en-GB" sz="2000" b="1" dirty="0">
                                  <a:solidFill>
                                    <a:srgbClr val="0000FF"/>
                                  </a:solidFill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79" name="TextBox 78">
                                <a:extLst>
                                  <a:ext uri="{FF2B5EF4-FFF2-40B4-BE49-F238E27FC236}">
                                    <a16:creationId xmlns:a16="http://schemas.microsoft.com/office/drawing/2014/main" id="{36DC3A8E-9703-4FEB-A6E3-65A844EA9E7F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3563589" y="4193623"/>
                                <a:ext cx="227626" cy="155809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9"/>
                                <a:stretch>
                                  <a:fillRect l="-27027" r="-27027" b="-23529"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GB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  <p:grpSp>
                      <p:nvGrpSpPr>
                        <p:cNvPr id="66" name="Group 65">
                          <a:extLst>
                            <a:ext uri="{FF2B5EF4-FFF2-40B4-BE49-F238E27FC236}">
                              <a16:creationId xmlns:a16="http://schemas.microsoft.com/office/drawing/2014/main" id="{6B0DE24D-6DC8-4862-9997-93BB5254FDA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67" name="Group 66">
                            <a:extLst>
                              <a:ext uri="{FF2B5EF4-FFF2-40B4-BE49-F238E27FC236}">
                                <a16:creationId xmlns:a16="http://schemas.microsoft.com/office/drawing/2014/main" id="{260A5A23-AA8C-44E3-89CD-DEBE7969504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71" name="Group 70">
                              <a:extLst>
                                <a:ext uri="{FF2B5EF4-FFF2-40B4-BE49-F238E27FC236}">
                                  <a16:creationId xmlns:a16="http://schemas.microsoft.com/office/drawing/2014/main" id="{ECF3B270-BC51-4EAE-87B1-9CD4C07056D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314684" y="4205989"/>
                              <a:ext cx="804879" cy="44450"/>
                              <a:chOff x="3314684" y="4205989"/>
                              <a:chExt cx="804879" cy="44450"/>
                            </a:xfrm>
                          </p:grpSpPr>
                          <p:grpSp>
                            <p:nvGrpSpPr>
                              <p:cNvPr id="73" name="Group 72">
                                <a:extLst>
                                  <a:ext uri="{FF2B5EF4-FFF2-40B4-BE49-F238E27FC236}">
                                    <a16:creationId xmlns:a16="http://schemas.microsoft.com/office/drawing/2014/main" id="{65FAE557-728B-4176-89FC-DE7EE07DAEBC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314684" y="4205989"/>
                                <a:ext cx="414216" cy="44450"/>
                                <a:chOff x="3314684" y="4205989"/>
                                <a:chExt cx="414216" cy="44450"/>
                              </a:xfrm>
                            </p:grpSpPr>
                            <p:cxnSp>
                              <p:nvCxnSpPr>
                                <p:cNvPr id="75" name="Straight Connector 74">
                                  <a:extLst>
                                    <a:ext uri="{FF2B5EF4-FFF2-40B4-BE49-F238E27FC236}">
                                      <a16:creationId xmlns:a16="http://schemas.microsoft.com/office/drawing/2014/main" id="{C8233DAF-C940-4C75-A53A-A1C25B4FE162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314684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76" name="Straight Connector 75">
                                  <a:extLst>
                                    <a:ext uri="{FF2B5EF4-FFF2-40B4-BE49-F238E27FC236}">
                                      <a16:creationId xmlns:a16="http://schemas.microsoft.com/office/drawing/2014/main" id="{081F6C44-0973-4D3C-8D53-3807CE9C45F9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728900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74" name="Straight Connector 73">
                                <a:extLst>
                                  <a:ext uri="{FF2B5EF4-FFF2-40B4-BE49-F238E27FC236}">
                                    <a16:creationId xmlns:a16="http://schemas.microsoft.com/office/drawing/2014/main" id="{136BC752-C51F-4D7A-8496-84138372071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cxnSp>
                          <p:nvCxnSpPr>
                            <p:cNvPr id="72" name="Straight Connector 71">
                              <a:extLst>
                                <a:ext uri="{FF2B5EF4-FFF2-40B4-BE49-F238E27FC236}">
                                  <a16:creationId xmlns:a16="http://schemas.microsoft.com/office/drawing/2014/main" id="{E3292CC4-029A-48E1-AD83-6785D44A75D0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67025" y="4205989"/>
                              <a:ext cx="0" cy="4445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grpSp>
                        <p:nvGrpSpPr>
                          <p:cNvPr id="68" name="Group 67">
                            <a:extLst>
                              <a:ext uri="{FF2B5EF4-FFF2-40B4-BE49-F238E27FC236}">
                                <a16:creationId xmlns:a16="http://schemas.microsoft.com/office/drawing/2014/main" id="{30E028CA-DC24-49F5-8C0E-7753D54B9E5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8791"/>
                            <a:ext cx="1220025" cy="45709"/>
                            <a:chOff x="2867025" y="4211966"/>
                            <a:chExt cx="1220025" cy="45709"/>
                          </a:xfrm>
                        </p:grpSpPr>
                        <p:cxnSp>
                          <p:nvCxnSpPr>
                            <p:cNvPr id="69" name="Straight Connector 68">
                              <a:extLst>
                                <a:ext uri="{FF2B5EF4-FFF2-40B4-BE49-F238E27FC236}">
                                  <a16:creationId xmlns:a16="http://schemas.microsoft.com/office/drawing/2014/main" id="{EF660BEE-26D4-4F98-9886-220467CE549E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4087050" y="4211966"/>
                              <a:ext cx="0" cy="4445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0" name="Straight Connector 69">
                              <a:extLst>
                                <a:ext uri="{FF2B5EF4-FFF2-40B4-BE49-F238E27FC236}">
                                  <a16:creationId xmlns:a16="http://schemas.microsoft.com/office/drawing/2014/main" id="{26397C24-EE13-4D8C-929E-1F92BAB9A501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67025" y="4213225"/>
                              <a:ext cx="0" cy="4445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</p:grpSp>
                  <p:cxnSp>
                    <p:nvCxnSpPr>
                      <p:cNvPr id="63" name="Straight Arrow Connector 62">
                        <a:extLst>
                          <a:ext uri="{FF2B5EF4-FFF2-40B4-BE49-F238E27FC236}">
                            <a16:creationId xmlns:a16="http://schemas.microsoft.com/office/drawing/2014/main" id="{3C2F7708-928D-4875-B9B4-0283C5B7A0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Straight Connector 63">
                        <a:extLst>
                          <a:ext uri="{FF2B5EF4-FFF2-40B4-BE49-F238E27FC236}">
                            <a16:creationId xmlns:a16="http://schemas.microsoft.com/office/drawing/2014/main" id="{A1751143-5BF6-4BFD-BD72-13CC40915B7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007909" y="4075163"/>
                        <a:ext cx="7489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96B6BFD8-65EC-45D5-81B1-AF291832A5D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83791D44-03C6-4FFD-98C4-25EE7A56F9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7292"/>
              <a:stretch/>
            </p:blipFill>
            <p:spPr>
              <a:xfrm>
                <a:off x="5312901" y="2252151"/>
                <a:ext cx="1804916" cy="2521119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4EDACEB-73BD-4DF1-855F-CA5DD7BE33D6}"/>
              </a:ext>
            </a:extLst>
          </p:cNvPr>
          <p:cNvGrpSpPr/>
          <p:nvPr/>
        </p:nvGrpSpPr>
        <p:grpSpPr>
          <a:xfrm>
            <a:off x="5567830" y="1988733"/>
            <a:ext cx="1315155" cy="2804019"/>
            <a:chOff x="9326547" y="1889894"/>
            <a:chExt cx="1315155" cy="2804019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9457217-8B04-4680-B9B8-57A8C86C10F1}"/>
                </a:ext>
              </a:extLst>
            </p:cNvPr>
            <p:cNvCxnSpPr>
              <a:cxnSpLocks/>
            </p:cNvCxnSpPr>
            <p:nvPr/>
          </p:nvCxnSpPr>
          <p:spPr>
            <a:xfrm>
              <a:off x="9962617" y="2454603"/>
              <a:ext cx="34694" cy="223931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Content Placeholder 2">
                  <a:extLst>
                    <a:ext uri="{FF2B5EF4-FFF2-40B4-BE49-F238E27FC236}">
                      <a16:creationId xmlns:a16="http://schemas.microsoft.com/office/drawing/2014/main" id="{CD987F75-023F-44FD-8426-D3959745858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326547" y="1889894"/>
                  <a:ext cx="1315155" cy="505021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ts val="3300"/>
                    </a:lnSpc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a:rPr lang="en-GB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GB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GB" sz="1800" b="1" dirty="0">
                      <a:solidFill>
                        <a:srgbClr val="000000"/>
                      </a:solidFill>
                    </a:rPr>
                    <a:t>Mean</a:t>
                  </a:r>
                </a:p>
              </p:txBody>
            </p:sp>
          </mc:Choice>
          <mc:Fallback xmlns="">
            <p:sp>
              <p:nvSpPr>
                <p:cNvPr id="82" name="Content Placeholder 2">
                  <a:extLst>
                    <a:ext uri="{FF2B5EF4-FFF2-40B4-BE49-F238E27FC236}">
                      <a16:creationId xmlns:a16="http://schemas.microsoft.com/office/drawing/2014/main" id="{CD987F75-023F-44FD-8426-D39597458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6547" y="1889894"/>
                  <a:ext cx="1315155" cy="505021"/>
                </a:xfrm>
                <a:prstGeom prst="rect">
                  <a:avLst/>
                </a:prstGeom>
                <a:blipFill>
                  <a:blip r:embed="rId10"/>
                  <a:stretch>
                    <a:fillRect b="-108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4D63558-D2E5-4836-BC52-F56DD354D1A6}"/>
              </a:ext>
            </a:extLst>
          </p:cNvPr>
          <p:cNvGrpSpPr/>
          <p:nvPr/>
        </p:nvGrpSpPr>
        <p:grpSpPr>
          <a:xfrm>
            <a:off x="81909" y="1667994"/>
            <a:ext cx="4090640" cy="3851071"/>
            <a:chOff x="4153631" y="1684561"/>
            <a:chExt cx="4090640" cy="3851071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38301B90-1133-4A3E-B22F-7ADE16B9A705}"/>
                </a:ext>
              </a:extLst>
            </p:cNvPr>
            <p:cNvCxnSpPr/>
            <p:nvPr/>
          </p:nvCxnSpPr>
          <p:spPr>
            <a:xfrm>
              <a:off x="5422232" y="4811659"/>
              <a:ext cx="0" cy="87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62558B95-2983-4225-8C49-E9BF1E629BDA}"/>
                </a:ext>
              </a:extLst>
            </p:cNvPr>
            <p:cNvGrpSpPr/>
            <p:nvPr/>
          </p:nvGrpSpPr>
          <p:grpSpPr>
            <a:xfrm>
              <a:off x="4153631" y="1684561"/>
              <a:ext cx="4090640" cy="3851071"/>
              <a:chOff x="4153631" y="1684561"/>
              <a:chExt cx="4090640" cy="3851071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26FDEDDD-EB55-4889-A71A-466822FEA431}"/>
                  </a:ext>
                </a:extLst>
              </p:cNvPr>
              <p:cNvGrpSpPr/>
              <p:nvPr/>
            </p:nvGrpSpPr>
            <p:grpSpPr>
              <a:xfrm>
                <a:off x="4153631" y="1684561"/>
                <a:ext cx="4090640" cy="3851071"/>
                <a:chOff x="1658392" y="1515381"/>
                <a:chExt cx="4090640" cy="385107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4" name="Rectangle 133">
                      <a:extLst>
                        <a:ext uri="{FF2B5EF4-FFF2-40B4-BE49-F238E27FC236}">
                          <a16:creationId xmlns:a16="http://schemas.microsoft.com/office/drawing/2014/main" id="{30C845F1-8144-47FE-AA0E-562A5E8E94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6238" y="455159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34" name="Rectangle 133">
                      <a:extLst>
                        <a:ext uri="{FF2B5EF4-FFF2-40B4-BE49-F238E27FC236}">
                          <a16:creationId xmlns:a16="http://schemas.microsoft.com/office/drawing/2014/main" id="{30C845F1-8144-47FE-AA0E-562A5E8E942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76238" y="4551591"/>
                      <a:ext cx="372794" cy="36933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3492D9B1-BFED-4AC3-98EA-954130BD11C6}"/>
                    </a:ext>
                  </a:extLst>
                </p:cNvPr>
                <p:cNvGrpSpPr/>
                <p:nvPr/>
              </p:nvGrpSpPr>
              <p:grpSpPr>
                <a:xfrm>
                  <a:off x="1658392" y="1515381"/>
                  <a:ext cx="3950591" cy="3851071"/>
                  <a:chOff x="1658392" y="1515381"/>
                  <a:chExt cx="3950591" cy="3851071"/>
                </a:xfrm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D612106C-58E4-42EA-A0BF-17598573155B}"/>
                      </a:ext>
                    </a:extLst>
                  </p:cNvPr>
                  <p:cNvSpPr/>
                  <p:nvPr/>
                </p:nvSpPr>
                <p:spPr>
                  <a:xfrm>
                    <a:off x="3207817" y="5043287"/>
                    <a:ext cx="1092735" cy="3231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500" dirty="0">
                        <a:solidFill>
                          <a:srgbClr val="000000"/>
                        </a:solidFill>
                      </a:rPr>
                      <a:t>Weight (kg)</a:t>
                    </a:r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64AC0471-8122-4247-BF2F-6A090BA5B69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78366" y="3149856"/>
                    <a:ext cx="1683218" cy="3231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500" dirty="0">
                        <a:solidFill>
                          <a:srgbClr val="000000"/>
                        </a:solidFill>
                      </a:rPr>
                      <a:t>Probability Density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8" name="Rectangle 137">
                        <a:extLst>
                          <a:ext uri="{FF2B5EF4-FFF2-40B4-BE49-F238E27FC236}">
                            <a16:creationId xmlns:a16="http://schemas.microsoft.com/office/drawing/2014/main" id="{17DE800A-A6CD-4776-8063-E3B0835CC1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63450" y="1515381"/>
                        <a:ext cx="372794" cy="36933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m:oMathPara>
                        </a14:m>
                        <a:endParaRPr lang="en-GB" dirty="0"/>
                      </a:p>
                    </p:txBody>
                  </p:sp>
                </mc:Choice>
                <mc:Fallback xmlns="">
                  <p:sp>
                    <p:nvSpPr>
                      <p:cNvPr id="138" name="Rectangle 137">
                        <a:extLst>
                          <a:ext uri="{FF2B5EF4-FFF2-40B4-BE49-F238E27FC236}">
                            <a16:creationId xmlns:a16="http://schemas.microsoft.com/office/drawing/2014/main" id="{17DE800A-A6CD-4776-8063-E3B0835CC14F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63450" y="1515381"/>
                        <a:ext cx="372794" cy="369332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b="-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140" name="Group 139">
                    <a:extLst>
                      <a:ext uri="{FF2B5EF4-FFF2-40B4-BE49-F238E27FC236}">
                        <a16:creationId xmlns:a16="http://schemas.microsoft.com/office/drawing/2014/main" id="{6EB64081-A41E-45DA-AB2E-95E57579F969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84848"/>
                    <a:chOff x="2055078" y="1802896"/>
                    <a:chExt cx="3553905" cy="3084848"/>
                  </a:xfrm>
                </p:grpSpPr>
                <p:grpSp>
                  <p:nvGrpSpPr>
                    <p:cNvPr id="142" name="Group 141">
                      <a:extLst>
                        <a:ext uri="{FF2B5EF4-FFF2-40B4-BE49-F238E27FC236}">
                          <a16:creationId xmlns:a16="http://schemas.microsoft.com/office/drawing/2014/main" id="{CC6679F8-1BCB-4A97-A581-8E9AE6F0EF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5078" y="1802896"/>
                      <a:ext cx="3553905" cy="3084848"/>
                      <a:chOff x="2007909" y="1253765"/>
                      <a:chExt cx="3553905" cy="3084848"/>
                    </a:xfrm>
                  </p:grpSpPr>
                  <p:grpSp>
                    <p:nvGrpSpPr>
                      <p:cNvPr id="144" name="Group 143">
                        <a:extLst>
                          <a:ext uri="{FF2B5EF4-FFF2-40B4-BE49-F238E27FC236}">
                            <a16:creationId xmlns:a16="http://schemas.microsoft.com/office/drawing/2014/main" id="{CC90B6BE-437A-4CB1-8C22-7E9661E247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030837"/>
                        <a:ext cx="3553905" cy="307776"/>
                        <a:chOff x="2007909" y="4193623"/>
                        <a:chExt cx="3553905" cy="155809"/>
                      </a:xfrm>
                    </p:grpSpPr>
                    <p:grpSp>
                      <p:nvGrpSpPr>
                        <p:cNvPr id="147" name="Group 146">
                          <a:extLst>
                            <a:ext uri="{FF2B5EF4-FFF2-40B4-BE49-F238E27FC236}">
                              <a16:creationId xmlns:a16="http://schemas.microsoft.com/office/drawing/2014/main" id="{88F6DC6F-A2D8-4F8C-85B1-DD395DE7C7A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07909" y="4193623"/>
                          <a:ext cx="3553905" cy="155809"/>
                          <a:chOff x="2007909" y="4193623"/>
                          <a:chExt cx="3553905" cy="155809"/>
                        </a:xfrm>
                      </p:grpSpPr>
                      <p:cxnSp>
                        <p:nvCxnSpPr>
                          <p:cNvPr id="159" name="Straight Arrow Connector 158">
                            <a:extLst>
                              <a:ext uri="{FF2B5EF4-FFF2-40B4-BE49-F238E27FC236}">
                                <a16:creationId xmlns:a16="http://schemas.microsoft.com/office/drawing/2014/main" id="{700CB1C0-951F-4D89-A43B-FBD0B2AE085D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007909" y="4213781"/>
                            <a:ext cx="3553905" cy="0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161" name="TextBox 160">
                                <a:extLst>
                                  <a:ext uri="{FF2B5EF4-FFF2-40B4-BE49-F238E27FC236}">
                                    <a16:creationId xmlns:a16="http://schemas.microsoft.com/office/drawing/2014/main" id="{04471B93-E5F6-4F60-A496-98AB85F3D494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563589" y="4193623"/>
                                <a:ext cx="227626" cy="155809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GB" sz="2000" b="1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oMath>
                                  </m:oMathPara>
                                </a14:m>
                                <a:endParaRPr lang="en-GB" sz="2000" b="1" dirty="0">
                                  <a:solidFill>
                                    <a:srgbClr val="0000FF"/>
                                  </a:solidFill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161" name="TextBox 160">
                                <a:extLst>
                                  <a:ext uri="{FF2B5EF4-FFF2-40B4-BE49-F238E27FC236}">
                                    <a16:creationId xmlns:a16="http://schemas.microsoft.com/office/drawing/2014/main" id="{04471B93-E5F6-4F60-A496-98AB85F3D494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3563589" y="4193623"/>
                                <a:ext cx="227626" cy="155809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3"/>
                                <a:stretch>
                                  <a:fillRect l="-27027" r="-27027" b="-23529"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GB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  <p:grpSp>
                      <p:nvGrpSpPr>
                        <p:cNvPr id="148" name="Group 147">
                          <a:extLst>
                            <a:ext uri="{FF2B5EF4-FFF2-40B4-BE49-F238E27FC236}">
                              <a16:creationId xmlns:a16="http://schemas.microsoft.com/office/drawing/2014/main" id="{2BE1380A-3201-48EB-889E-CBD316D4EB6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82800" y="4212895"/>
                          <a:ext cx="2852738" cy="48511"/>
                          <a:chOff x="1266825" y="4205989"/>
                          <a:chExt cx="2852738" cy="48511"/>
                        </a:xfrm>
                      </p:grpSpPr>
                      <p:grpSp>
                        <p:nvGrpSpPr>
                          <p:cNvPr id="149" name="Group 148">
                            <a:extLst>
                              <a:ext uri="{FF2B5EF4-FFF2-40B4-BE49-F238E27FC236}">
                                <a16:creationId xmlns:a16="http://schemas.microsoft.com/office/drawing/2014/main" id="{E4FD1679-4588-4F83-8D0C-AE916A037DE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67025" y="4205989"/>
                            <a:ext cx="1252538" cy="44450"/>
                            <a:chOff x="2867025" y="4205989"/>
                            <a:chExt cx="1252538" cy="44450"/>
                          </a:xfrm>
                        </p:grpSpPr>
                        <p:grpSp>
                          <p:nvGrpSpPr>
                            <p:cNvPr id="153" name="Group 152">
                              <a:extLst>
                                <a:ext uri="{FF2B5EF4-FFF2-40B4-BE49-F238E27FC236}">
                                  <a16:creationId xmlns:a16="http://schemas.microsoft.com/office/drawing/2014/main" id="{C75C1FAD-B23D-42BA-9E40-68E23E45CD84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314684" y="4205989"/>
                              <a:ext cx="804879" cy="44450"/>
                              <a:chOff x="3314684" y="4205989"/>
                              <a:chExt cx="804879" cy="44450"/>
                            </a:xfrm>
                          </p:grpSpPr>
                          <p:grpSp>
                            <p:nvGrpSpPr>
                              <p:cNvPr id="155" name="Group 154">
                                <a:extLst>
                                  <a:ext uri="{FF2B5EF4-FFF2-40B4-BE49-F238E27FC236}">
                                    <a16:creationId xmlns:a16="http://schemas.microsoft.com/office/drawing/2014/main" id="{BF758521-CC9C-46FA-88C5-C87CF50EB9C3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314684" y="4205989"/>
                                <a:ext cx="414216" cy="44450"/>
                                <a:chOff x="3314684" y="4205989"/>
                                <a:chExt cx="414216" cy="44450"/>
                              </a:xfrm>
                            </p:grpSpPr>
                            <p:cxnSp>
                              <p:nvCxnSpPr>
                                <p:cNvPr id="157" name="Straight Connector 156">
                                  <a:extLst>
                                    <a:ext uri="{FF2B5EF4-FFF2-40B4-BE49-F238E27FC236}">
                                      <a16:creationId xmlns:a16="http://schemas.microsoft.com/office/drawing/2014/main" id="{D762604D-06C4-418C-B8DD-A79682D85CC3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314684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58" name="Straight Connector 157">
                                  <a:extLst>
                                    <a:ext uri="{FF2B5EF4-FFF2-40B4-BE49-F238E27FC236}">
                                      <a16:creationId xmlns:a16="http://schemas.microsoft.com/office/drawing/2014/main" id="{F30FB575-9724-4C71-AF03-E17E82E5FC33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728900" y="4205989"/>
                                  <a:ext cx="0" cy="4445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156" name="Straight Connector 155">
                                <a:extLst>
                                  <a:ext uri="{FF2B5EF4-FFF2-40B4-BE49-F238E27FC236}">
                                    <a16:creationId xmlns:a16="http://schemas.microsoft.com/office/drawing/2014/main" id="{F6469471-5273-464A-9F31-59D37D044EE5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4119563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cxnSp>
                          <p:nvCxnSpPr>
                            <p:cNvPr id="154" name="Straight Connector 153">
                              <a:extLst>
                                <a:ext uri="{FF2B5EF4-FFF2-40B4-BE49-F238E27FC236}">
                                  <a16:creationId xmlns:a16="http://schemas.microsoft.com/office/drawing/2014/main" id="{3D44407A-E0BD-4F21-AFCD-2B53C8E0E31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67025" y="4205989"/>
                              <a:ext cx="0" cy="4445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grpSp>
                        <p:nvGrpSpPr>
                          <p:cNvPr id="150" name="Group 149">
                            <a:extLst>
                              <a:ext uri="{FF2B5EF4-FFF2-40B4-BE49-F238E27FC236}">
                                <a16:creationId xmlns:a16="http://schemas.microsoft.com/office/drawing/2014/main" id="{CD5EBB84-5CDC-498F-9BE7-8BED5A2C9CD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66825" y="4208791"/>
                            <a:ext cx="1220025" cy="45709"/>
                            <a:chOff x="2867025" y="4211966"/>
                            <a:chExt cx="1220025" cy="45709"/>
                          </a:xfrm>
                        </p:grpSpPr>
                        <p:cxnSp>
                          <p:nvCxnSpPr>
                            <p:cNvPr id="151" name="Straight Connector 150">
                              <a:extLst>
                                <a:ext uri="{FF2B5EF4-FFF2-40B4-BE49-F238E27FC236}">
                                  <a16:creationId xmlns:a16="http://schemas.microsoft.com/office/drawing/2014/main" id="{DEC5D44D-E026-4E07-8CFF-6E63BE81671F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4087050" y="4211966"/>
                              <a:ext cx="0" cy="4445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52" name="Straight Connector 151">
                              <a:extLst>
                                <a:ext uri="{FF2B5EF4-FFF2-40B4-BE49-F238E27FC236}">
                                  <a16:creationId xmlns:a16="http://schemas.microsoft.com/office/drawing/2014/main" id="{A5A71C28-F62D-4FA9-BCEE-8BFAC4AC2953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867025" y="4213225"/>
                              <a:ext cx="0" cy="4445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</p:grpSp>
                  <p:cxnSp>
                    <p:nvCxnSpPr>
                      <p:cNvPr id="145" name="Straight Arrow Connector 144">
                        <a:extLst>
                          <a:ext uri="{FF2B5EF4-FFF2-40B4-BE49-F238E27FC236}">
                            <a16:creationId xmlns:a16="http://schemas.microsoft.com/office/drawing/2014/main" id="{12802323-CE92-4FEB-8EE8-4AD8AB3417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078874" y="1253765"/>
                        <a:ext cx="3926" cy="29360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" name="Straight Connector 145">
                        <a:extLst>
                          <a:ext uri="{FF2B5EF4-FFF2-40B4-BE49-F238E27FC236}">
                            <a16:creationId xmlns:a16="http://schemas.microsoft.com/office/drawing/2014/main" id="{7B2B00B4-C46D-44FD-8642-F2F684AE05B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007909" y="4075163"/>
                        <a:ext cx="7489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43" name="Straight Connector 142">
                      <a:extLst>
                        <a:ext uri="{FF2B5EF4-FFF2-40B4-BE49-F238E27FC236}">
                          <a16:creationId xmlns:a16="http://schemas.microsoft.com/office/drawing/2014/main" id="{3D679E16-D738-49DD-9B3D-79021A2C39D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58581" y="4615105"/>
                      <a:ext cx="0" cy="8780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B705B192-A949-4BDD-B54C-9824C57D0E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7292"/>
              <a:stretch/>
            </p:blipFill>
            <p:spPr>
              <a:xfrm>
                <a:off x="5777384" y="1837177"/>
                <a:ext cx="963254" cy="2936093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3208AB80-2C25-4F6C-B709-07BC15FB04A9}"/>
              </a:ext>
            </a:extLst>
          </p:cNvPr>
          <p:cNvGrpSpPr/>
          <p:nvPr/>
        </p:nvGrpSpPr>
        <p:grpSpPr>
          <a:xfrm>
            <a:off x="8145270" y="1667994"/>
            <a:ext cx="4090640" cy="3851071"/>
            <a:chOff x="4153631" y="1684561"/>
            <a:chExt cx="4090640" cy="3851071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4B6602C5-B912-48AB-8895-095EC2650E31}"/>
                </a:ext>
              </a:extLst>
            </p:cNvPr>
            <p:cNvCxnSpPr/>
            <p:nvPr/>
          </p:nvCxnSpPr>
          <p:spPr>
            <a:xfrm>
              <a:off x="5422232" y="4811659"/>
              <a:ext cx="0" cy="87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005D5B74-212B-4565-AB13-60AA51BA2F49}"/>
                </a:ext>
              </a:extLst>
            </p:cNvPr>
            <p:cNvGrpSpPr/>
            <p:nvPr/>
          </p:nvGrpSpPr>
          <p:grpSpPr>
            <a:xfrm>
              <a:off x="4153631" y="1684561"/>
              <a:ext cx="4090640" cy="3851071"/>
              <a:chOff x="1658392" y="1515381"/>
              <a:chExt cx="4090640" cy="385107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3000D54F-2E48-434E-8112-974EA97307D3}"/>
                      </a:ext>
                    </a:extLst>
                  </p:cNvPr>
                  <p:cNvSpPr/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3000D54F-2E48-434E-8112-974EA97307D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238" y="4551591"/>
                    <a:ext cx="372794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E7BFD56E-A0C1-4D1F-A5F9-C49E5ADBF854}"/>
                  </a:ext>
                </a:extLst>
              </p:cNvPr>
              <p:cNvGrpSpPr/>
              <p:nvPr/>
            </p:nvGrpSpPr>
            <p:grpSpPr>
              <a:xfrm>
                <a:off x="1658392" y="1515381"/>
                <a:ext cx="3950591" cy="3851071"/>
                <a:chOff x="1658392" y="1515381"/>
                <a:chExt cx="3950591" cy="3851071"/>
              </a:xfrm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50307A08-60D3-414F-91B9-412A056032EE}"/>
                    </a:ext>
                  </a:extLst>
                </p:cNvPr>
                <p:cNvSpPr/>
                <p:nvPr/>
              </p:nvSpPr>
              <p:spPr>
                <a:xfrm>
                  <a:off x="3207817" y="5043287"/>
                  <a:ext cx="1092735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Weight (kg)</a:t>
                  </a:r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B36B6B59-D9EC-4739-9F48-0B1DEE6F4C59}"/>
                    </a:ext>
                  </a:extLst>
                </p:cNvPr>
                <p:cNvSpPr/>
                <p:nvPr/>
              </p:nvSpPr>
              <p:spPr>
                <a:xfrm rot="16200000">
                  <a:off x="978366" y="3149856"/>
                  <a:ext cx="1683218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500" dirty="0">
                      <a:solidFill>
                        <a:srgbClr val="000000"/>
                      </a:solidFill>
                    </a:rPr>
                    <a:t>Probability Density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7CB1AC61-94C4-4C1D-B2FC-2B274225A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7CB1AC61-94C4-4C1D-B2FC-2B274225AA1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450" y="1515381"/>
                      <a:ext cx="372794" cy="36933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2F7B3BBD-A06E-4BFE-B6A9-C15C8ED1100D}"/>
                    </a:ext>
                  </a:extLst>
                </p:cNvPr>
                <p:cNvGrpSpPr/>
                <p:nvPr/>
              </p:nvGrpSpPr>
              <p:grpSpPr>
                <a:xfrm>
                  <a:off x="2055078" y="1802896"/>
                  <a:ext cx="3553905" cy="3084848"/>
                  <a:chOff x="2055078" y="1802896"/>
                  <a:chExt cx="3553905" cy="3084848"/>
                </a:xfrm>
              </p:grpSpPr>
              <p:grpSp>
                <p:nvGrpSpPr>
                  <p:cNvPr id="181" name="Group 180">
                    <a:extLst>
                      <a:ext uri="{FF2B5EF4-FFF2-40B4-BE49-F238E27FC236}">
                        <a16:creationId xmlns:a16="http://schemas.microsoft.com/office/drawing/2014/main" id="{169F3455-C777-4176-BA55-CB8B99A2390C}"/>
                      </a:ext>
                    </a:extLst>
                  </p:cNvPr>
                  <p:cNvGrpSpPr/>
                  <p:nvPr/>
                </p:nvGrpSpPr>
                <p:grpSpPr>
                  <a:xfrm>
                    <a:off x="2055078" y="1802896"/>
                    <a:ext cx="3553905" cy="3084848"/>
                    <a:chOff x="2007909" y="1253765"/>
                    <a:chExt cx="3553905" cy="3084848"/>
                  </a:xfrm>
                </p:grpSpPr>
                <p:grpSp>
                  <p:nvGrpSpPr>
                    <p:cNvPr id="183" name="Group 182">
                      <a:extLst>
                        <a:ext uri="{FF2B5EF4-FFF2-40B4-BE49-F238E27FC236}">
                          <a16:creationId xmlns:a16="http://schemas.microsoft.com/office/drawing/2014/main" id="{6D34D6CB-2D4B-4280-A823-A415464D8E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07909" y="4030837"/>
                      <a:ext cx="3553905" cy="307776"/>
                      <a:chOff x="2007909" y="4193623"/>
                      <a:chExt cx="3553905" cy="155809"/>
                    </a:xfrm>
                  </p:grpSpPr>
                  <p:grpSp>
                    <p:nvGrpSpPr>
                      <p:cNvPr id="186" name="Group 185">
                        <a:extLst>
                          <a:ext uri="{FF2B5EF4-FFF2-40B4-BE49-F238E27FC236}">
                            <a16:creationId xmlns:a16="http://schemas.microsoft.com/office/drawing/2014/main" id="{949B6ABF-7FDF-4BC7-B98E-782C3DBB73C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07909" y="4193623"/>
                        <a:ext cx="3553905" cy="155809"/>
                        <a:chOff x="2007909" y="4193623"/>
                        <a:chExt cx="3553905" cy="155809"/>
                      </a:xfrm>
                    </p:grpSpPr>
                    <p:cxnSp>
                      <p:nvCxnSpPr>
                        <p:cNvPr id="198" name="Straight Arrow Connector 197">
                          <a:extLst>
                            <a:ext uri="{FF2B5EF4-FFF2-40B4-BE49-F238E27FC236}">
                              <a16:creationId xmlns:a16="http://schemas.microsoft.com/office/drawing/2014/main" id="{226A30FA-52CD-4E8E-B8D3-117D48DB85D3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007909" y="4213781"/>
                          <a:ext cx="3553905" cy="0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200" name="TextBox 199">
                              <a:extLst>
                                <a:ext uri="{FF2B5EF4-FFF2-40B4-BE49-F238E27FC236}">
                                  <a16:creationId xmlns:a16="http://schemas.microsoft.com/office/drawing/2014/main" id="{B9353110-039F-4B56-83B0-976C22B69CCE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563589" y="4193623"/>
                              <a:ext cx="227626" cy="15580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lIns="0" tIns="0" rIns="0" bIns="0" rtlCol="0">
                              <a:spAutoFit/>
                            </a:bodyPr>
                            <a:lstStyle/>
                            <a:p>
                              <a:pPr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lang="en-GB" sz="20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oMath>
                                </m:oMathPara>
                              </a14:m>
                              <a:endParaRPr lang="en-GB" sz="2000" b="1" dirty="0">
                                <a:solidFill>
                                  <a:srgbClr val="0000FF"/>
                                </a:solidFill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200" name="TextBox 199">
                              <a:extLst>
                                <a:ext uri="{FF2B5EF4-FFF2-40B4-BE49-F238E27FC236}">
                                  <a16:creationId xmlns:a16="http://schemas.microsoft.com/office/drawing/2014/main" id="{B9353110-039F-4B56-83B0-976C22B69CCE}"/>
                                </a:ext>
                              </a:extLst>
                            </p:cNvPr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3563589" y="4193623"/>
                              <a:ext cx="227626" cy="155809"/>
                            </a:xfrm>
                            <a:prstGeom prst="rect">
                              <a:avLst/>
                            </a:prstGeom>
                            <a:blipFill>
                              <a:blip r:embed="rId16"/>
                              <a:stretch>
                                <a:fillRect l="-26316" r="-23684" b="-23529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GB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  <p:grpSp>
                    <p:nvGrpSpPr>
                      <p:cNvPr id="187" name="Group 186">
                        <a:extLst>
                          <a:ext uri="{FF2B5EF4-FFF2-40B4-BE49-F238E27FC236}">
                            <a16:creationId xmlns:a16="http://schemas.microsoft.com/office/drawing/2014/main" id="{5BD822E5-DA06-4A30-B4F8-69D4DD93627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82800" y="4212895"/>
                        <a:ext cx="2852738" cy="48511"/>
                        <a:chOff x="1266825" y="4205989"/>
                        <a:chExt cx="2852738" cy="48511"/>
                      </a:xfrm>
                    </p:grpSpPr>
                    <p:grpSp>
                      <p:nvGrpSpPr>
                        <p:cNvPr id="188" name="Group 187">
                          <a:extLst>
                            <a:ext uri="{FF2B5EF4-FFF2-40B4-BE49-F238E27FC236}">
                              <a16:creationId xmlns:a16="http://schemas.microsoft.com/office/drawing/2014/main" id="{396317D5-ED82-4FFE-8A4F-95961AB118A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867025" y="4205989"/>
                          <a:ext cx="1252538" cy="44450"/>
                          <a:chOff x="2867025" y="4205989"/>
                          <a:chExt cx="1252538" cy="44450"/>
                        </a:xfrm>
                      </p:grpSpPr>
                      <p:grpSp>
                        <p:nvGrpSpPr>
                          <p:cNvPr id="192" name="Group 191">
                            <a:extLst>
                              <a:ext uri="{FF2B5EF4-FFF2-40B4-BE49-F238E27FC236}">
                                <a16:creationId xmlns:a16="http://schemas.microsoft.com/office/drawing/2014/main" id="{99BD1A02-B775-4416-B0DE-051430B5D06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314684" y="4205989"/>
                            <a:ext cx="804879" cy="44450"/>
                            <a:chOff x="3314684" y="4205989"/>
                            <a:chExt cx="804879" cy="44450"/>
                          </a:xfrm>
                        </p:grpSpPr>
                        <p:grpSp>
                          <p:nvGrpSpPr>
                            <p:cNvPr id="194" name="Group 193">
                              <a:extLst>
                                <a:ext uri="{FF2B5EF4-FFF2-40B4-BE49-F238E27FC236}">
                                  <a16:creationId xmlns:a16="http://schemas.microsoft.com/office/drawing/2014/main" id="{B6C1287A-E83C-4DCE-A007-C1725713910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314684" y="4205989"/>
                              <a:ext cx="414216" cy="44450"/>
                              <a:chOff x="3314684" y="4205989"/>
                              <a:chExt cx="414216" cy="44450"/>
                            </a:xfrm>
                          </p:grpSpPr>
                          <p:cxnSp>
                            <p:nvCxnSpPr>
                              <p:cNvPr id="196" name="Straight Connector 195">
                                <a:extLst>
                                  <a:ext uri="{FF2B5EF4-FFF2-40B4-BE49-F238E27FC236}">
                                    <a16:creationId xmlns:a16="http://schemas.microsoft.com/office/drawing/2014/main" id="{56CB2EE1-6719-42E1-9A36-517A2F0C91F6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314684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97" name="Straight Connector 196">
                                <a:extLst>
                                  <a:ext uri="{FF2B5EF4-FFF2-40B4-BE49-F238E27FC236}">
                                    <a16:creationId xmlns:a16="http://schemas.microsoft.com/office/drawing/2014/main" id="{721063DD-2D3A-4866-95CB-85A2B124801C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728900" y="4205989"/>
                                <a:ext cx="0" cy="4445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cxnSp>
                          <p:nvCxnSpPr>
                            <p:cNvPr id="195" name="Straight Connector 194">
                              <a:extLst>
                                <a:ext uri="{FF2B5EF4-FFF2-40B4-BE49-F238E27FC236}">
                                  <a16:creationId xmlns:a16="http://schemas.microsoft.com/office/drawing/2014/main" id="{9BC98739-F29A-4909-B5EC-B505878F35AC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4119563" y="4205989"/>
                              <a:ext cx="0" cy="4445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cxnSp>
                        <p:nvCxnSpPr>
                          <p:cNvPr id="193" name="Straight Connector 192">
                            <a:extLst>
                              <a:ext uri="{FF2B5EF4-FFF2-40B4-BE49-F238E27FC236}">
                                <a16:creationId xmlns:a16="http://schemas.microsoft.com/office/drawing/2014/main" id="{3F47F5FD-24F6-41E2-AF2F-8A53F36D3CC8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867025" y="4205989"/>
                            <a:ext cx="0" cy="4445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189" name="Group 188">
                          <a:extLst>
                            <a:ext uri="{FF2B5EF4-FFF2-40B4-BE49-F238E27FC236}">
                              <a16:creationId xmlns:a16="http://schemas.microsoft.com/office/drawing/2014/main" id="{16EA70A4-DC55-4D27-B482-5201D2B701A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266825" y="4208791"/>
                          <a:ext cx="1220025" cy="45709"/>
                          <a:chOff x="2867025" y="4211966"/>
                          <a:chExt cx="1220025" cy="45709"/>
                        </a:xfrm>
                      </p:grpSpPr>
                      <p:cxnSp>
                        <p:nvCxnSpPr>
                          <p:cNvPr id="190" name="Straight Connector 189">
                            <a:extLst>
                              <a:ext uri="{FF2B5EF4-FFF2-40B4-BE49-F238E27FC236}">
                                <a16:creationId xmlns:a16="http://schemas.microsoft.com/office/drawing/2014/main" id="{77FD10F7-367B-469A-99C0-945B5687738B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4087050" y="4211966"/>
                            <a:ext cx="0" cy="4445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1" name="Straight Connector 190">
                            <a:extLst>
                              <a:ext uri="{FF2B5EF4-FFF2-40B4-BE49-F238E27FC236}">
                                <a16:creationId xmlns:a16="http://schemas.microsoft.com/office/drawing/2014/main" id="{13359833-CC67-42B8-BA9A-7622009DC50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867025" y="4213225"/>
                            <a:ext cx="0" cy="4445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</p:grpSp>
                <p:cxnSp>
                  <p:nvCxnSpPr>
                    <p:cNvPr id="184" name="Straight Arrow Connector 183">
                      <a:extLst>
                        <a:ext uri="{FF2B5EF4-FFF2-40B4-BE49-F238E27FC236}">
                          <a16:creationId xmlns:a16="http://schemas.microsoft.com/office/drawing/2014/main" id="{82DC6E90-69C9-45D7-8C36-9CF592062A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078874" y="1253765"/>
                      <a:ext cx="3926" cy="293609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84">
                      <a:extLst>
                        <a:ext uri="{FF2B5EF4-FFF2-40B4-BE49-F238E27FC236}">
                          <a16:creationId xmlns:a16="http://schemas.microsoft.com/office/drawing/2014/main" id="{7A329121-5F05-467F-BBA1-73F62C7B4C7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07909" y="4075163"/>
                      <a:ext cx="7489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82" name="Straight Connector 181">
                    <a:extLst>
                      <a:ext uri="{FF2B5EF4-FFF2-40B4-BE49-F238E27FC236}">
                        <a16:creationId xmlns:a16="http://schemas.microsoft.com/office/drawing/2014/main" id="{855FD3B5-98D4-437C-B6CB-77717D3BCC2C}"/>
                      </a:ext>
                    </a:extLst>
                  </p:cNvPr>
                  <p:cNvCxnSpPr/>
                  <p:nvPr/>
                </p:nvCxnSpPr>
                <p:spPr>
                  <a:xfrm>
                    <a:off x="2458581" y="4615105"/>
                    <a:ext cx="0" cy="8780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F1742956-1F5D-4F80-8031-E630F0CCBC36}"/>
              </a:ext>
            </a:extLst>
          </p:cNvPr>
          <p:cNvGrpSpPr/>
          <p:nvPr/>
        </p:nvGrpSpPr>
        <p:grpSpPr>
          <a:xfrm>
            <a:off x="1538111" y="1590920"/>
            <a:ext cx="1315155" cy="3165783"/>
            <a:chOff x="9326547" y="1889894"/>
            <a:chExt cx="1315155" cy="3165783"/>
          </a:xfrm>
        </p:grpSpPr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DE468C57-0A2A-4028-99B2-EFFA5118D3CB}"/>
                </a:ext>
              </a:extLst>
            </p:cNvPr>
            <p:cNvCxnSpPr>
              <a:cxnSpLocks/>
              <a:endCxn id="133" idx="2"/>
            </p:cNvCxnSpPr>
            <p:nvPr/>
          </p:nvCxnSpPr>
          <p:spPr>
            <a:xfrm>
              <a:off x="9962617" y="2454603"/>
              <a:ext cx="13108" cy="2601074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Content Placeholder 2">
                  <a:extLst>
                    <a:ext uri="{FF2B5EF4-FFF2-40B4-BE49-F238E27FC236}">
                      <a16:creationId xmlns:a16="http://schemas.microsoft.com/office/drawing/2014/main" id="{363FC6E2-4F03-403D-A10C-072A5C72A22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326547" y="1889894"/>
                  <a:ext cx="1315155" cy="505021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ts val="3300"/>
                    </a:lnSpc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a:rPr lang="en-GB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GB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GB" sz="1800" b="1" dirty="0">
                      <a:solidFill>
                        <a:srgbClr val="000000"/>
                      </a:solidFill>
                    </a:rPr>
                    <a:t>Mean</a:t>
                  </a:r>
                </a:p>
              </p:txBody>
            </p:sp>
          </mc:Choice>
          <mc:Fallback xmlns="">
            <p:sp>
              <p:nvSpPr>
                <p:cNvPr id="210" name="Content Placeholder 2">
                  <a:extLst>
                    <a:ext uri="{FF2B5EF4-FFF2-40B4-BE49-F238E27FC236}">
                      <a16:creationId xmlns:a16="http://schemas.microsoft.com/office/drawing/2014/main" id="{363FC6E2-4F03-403D-A10C-072A5C72A2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6547" y="1889894"/>
                  <a:ext cx="1315155" cy="505021"/>
                </a:xfrm>
                <a:prstGeom prst="rect">
                  <a:avLst/>
                </a:prstGeom>
                <a:blipFill>
                  <a:blip r:embed="rId17"/>
                  <a:stretch>
                    <a:fillRect b="-108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49CAECF-B13B-4E3E-8E9A-46E134C70BE2}"/>
              </a:ext>
            </a:extLst>
          </p:cNvPr>
          <p:cNvGrpSpPr/>
          <p:nvPr/>
        </p:nvGrpSpPr>
        <p:grpSpPr>
          <a:xfrm>
            <a:off x="9566878" y="2388374"/>
            <a:ext cx="1315155" cy="2344207"/>
            <a:chOff x="9326547" y="1889894"/>
            <a:chExt cx="1315155" cy="2344207"/>
          </a:xfrm>
        </p:grpSpPr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D19FC6F8-2966-47E9-8BE5-F57FE683C975}"/>
                </a:ext>
              </a:extLst>
            </p:cNvPr>
            <p:cNvCxnSpPr>
              <a:cxnSpLocks/>
            </p:cNvCxnSpPr>
            <p:nvPr/>
          </p:nvCxnSpPr>
          <p:spPr>
            <a:xfrm>
              <a:off x="9972556" y="2454603"/>
              <a:ext cx="8501" cy="1779498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Content Placeholder 2">
                  <a:extLst>
                    <a:ext uri="{FF2B5EF4-FFF2-40B4-BE49-F238E27FC236}">
                      <a16:creationId xmlns:a16="http://schemas.microsoft.com/office/drawing/2014/main" id="{915A05F2-81DD-4D93-8B79-4A0ECA50CE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326547" y="1889894"/>
                  <a:ext cx="1315155" cy="505021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ts val="3300"/>
                    </a:lnSpc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a:rPr lang="en-GB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GB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GB" sz="1800" b="1" dirty="0">
                      <a:solidFill>
                        <a:srgbClr val="000000"/>
                      </a:solidFill>
                    </a:rPr>
                    <a:t>Mean</a:t>
                  </a:r>
                </a:p>
              </p:txBody>
            </p:sp>
          </mc:Choice>
          <mc:Fallback xmlns="">
            <p:sp>
              <p:nvSpPr>
                <p:cNvPr id="213" name="Content Placeholder 2">
                  <a:extLst>
                    <a:ext uri="{FF2B5EF4-FFF2-40B4-BE49-F238E27FC236}">
                      <a16:creationId xmlns:a16="http://schemas.microsoft.com/office/drawing/2014/main" id="{915A05F2-81DD-4D93-8B79-4A0ECA50CE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6547" y="1889894"/>
                  <a:ext cx="1315155" cy="505021"/>
                </a:xfrm>
                <a:prstGeom prst="rect">
                  <a:avLst/>
                </a:prstGeom>
                <a:blipFill>
                  <a:blip r:embed="rId18"/>
                  <a:stretch>
                    <a:fillRect b="-108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1277500-4441-4903-BA79-C316FB7E49AE}"/>
                  </a:ext>
                </a:extLst>
              </p:cNvPr>
              <p:cNvSpPr/>
              <p:nvPr/>
            </p:nvSpPr>
            <p:spPr>
              <a:xfrm>
                <a:off x="1305160" y="1059997"/>
                <a:ext cx="1992853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500" b="1" dirty="0">
                    <a:solidFill>
                      <a:srgbClr val="0000FF"/>
                    </a:solidFill>
                  </a:rPr>
                  <a:t>SMALL </a:t>
                </a:r>
                <a14:m>
                  <m:oMath xmlns:m="http://schemas.openxmlformats.org/officeDocument/2006/math">
                    <m:r>
                      <a:rPr lang="en-GB" sz="3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GB" sz="3500" b="1" dirty="0">
                    <a:solidFill>
                      <a:srgbClr val="0000FF"/>
                    </a:solidFill>
                  </a:rPr>
                  <a:t> </a:t>
                </a:r>
                <a:endParaRPr lang="en-GB" sz="3500" b="1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1277500-4441-4903-BA79-C316FB7E4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160" y="1059997"/>
                <a:ext cx="1992853" cy="630942"/>
              </a:xfrm>
              <a:prstGeom prst="rect">
                <a:avLst/>
              </a:prstGeom>
              <a:blipFill>
                <a:blip r:embed="rId19"/>
                <a:stretch>
                  <a:fillRect l="-8869" t="-14563" b="-359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E4AC5662-DED7-4E05-B32B-E37C56089F94}"/>
                  </a:ext>
                </a:extLst>
              </p:cNvPr>
              <p:cNvSpPr/>
              <p:nvPr/>
            </p:nvSpPr>
            <p:spPr>
              <a:xfrm>
                <a:off x="9642222" y="1725804"/>
                <a:ext cx="1366080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500" b="1" dirty="0">
                    <a:solidFill>
                      <a:srgbClr val="0000FF"/>
                    </a:solidFill>
                  </a:rPr>
                  <a:t>BIG </a:t>
                </a:r>
                <a14:m>
                  <m:oMath xmlns:m="http://schemas.openxmlformats.org/officeDocument/2006/math">
                    <m:r>
                      <a:rPr lang="en-GB" sz="3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GB" sz="3500" b="1" dirty="0">
                    <a:solidFill>
                      <a:srgbClr val="0000FF"/>
                    </a:solidFill>
                  </a:rPr>
                  <a:t> </a:t>
                </a:r>
                <a:endParaRPr lang="en-GB" sz="3500" b="1" dirty="0"/>
              </a:p>
            </p:txBody>
          </p:sp>
        </mc:Choice>
        <mc:Fallback xmlns=""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E4AC5662-DED7-4E05-B32B-E37C56089F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222" y="1725804"/>
                <a:ext cx="1366080" cy="630942"/>
              </a:xfrm>
              <a:prstGeom prst="rect">
                <a:avLst/>
              </a:prstGeom>
              <a:blipFill>
                <a:blip r:embed="rId20"/>
                <a:stretch>
                  <a:fillRect l="-13393" t="-14423" b="-34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C3F381E-68C7-C494-8275-2036D7534F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3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04"/>
    </mc:Choice>
    <mc:Fallback xmlns="">
      <p:transition spd="slow" advTm="71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/>
      <p:bldP spid="2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7|3.1|4.7|5.5|4.8|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8|5.7|7.8|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4.6|5.2|11.5|1.1|4.7|3.2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12.3|1.1|9.8|4.8|0.7|6.3|10.9|1.2|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5.6|2.4|3.9|5|3.4|3.2|1.1|11.9|0.9|4.9|4.4|4.4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1|6.5|3.6|1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4|5.2|10|1.6|6.9|8.4|7.1|9.6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4.3|7.9|1.6|2.8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1|1|4.4|0.9|4.2|4|5.3|6.3"/>
</p:tagLst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16c05727-aa75-4e4a-9b5f-8a80a1165891"/>
    <ds:schemaRef ds:uri="http://www.w3.org/XML/1998/namespace"/>
    <ds:schemaRef ds:uri="71af3243-3dd4-4a8d-8c0d-dd76da1f02a5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1264</Words>
  <Application>Microsoft Office PowerPoint</Application>
  <PresentationFormat>Widescreen</PresentationFormat>
  <Paragraphs>467</Paragraphs>
  <Slides>22</Slides>
  <Notes>7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Comic Sans MS</vt:lpstr>
      <vt:lpstr>Franklin Gothic Book</vt:lpstr>
      <vt:lpstr>Office Theme</vt:lpstr>
      <vt:lpstr>The Normal Distribution</vt:lpstr>
      <vt:lpstr>Objectives</vt:lpstr>
      <vt:lpstr>The Normal Distribution</vt:lpstr>
      <vt:lpstr>The Normal Distribution</vt:lpstr>
      <vt:lpstr>The Normal Distribution</vt:lpstr>
      <vt:lpstr>THE NORMAL DISTRIBUTION</vt:lpstr>
      <vt:lpstr>THE NORMAL DISTRIBUTION</vt:lpstr>
      <vt:lpstr>THE NORMAL DISTRIBUTION</vt:lpstr>
      <vt:lpstr>THE NORMAL DISTRIBUTION</vt:lpstr>
      <vt:lpstr>THE NORMAL DISTRIBUTION</vt:lpstr>
      <vt:lpstr>THE NORMAL DISTRIBUTION</vt:lpstr>
      <vt:lpstr>THE NORMAL DISTRIBUTION</vt:lpstr>
      <vt:lpstr>THE NORMAL DISTRIBUTION</vt:lpstr>
      <vt:lpstr>THE NORMAL DISTRIBUTION</vt:lpstr>
      <vt:lpstr>THE NORMAL DISTRIBUTION</vt:lpstr>
      <vt:lpstr>THE NORMAL DISTRIBUTION</vt:lpstr>
      <vt:lpstr>THE NORMAL DISTRIBUTION</vt:lpstr>
      <vt:lpstr>THE NORMAL DISTRIBUTION</vt:lpstr>
      <vt:lpstr>THE NORMAL DISTRIBUTION</vt:lpstr>
      <vt:lpstr>Recap</vt:lpstr>
      <vt:lpstr>Exercises</vt:lpstr>
      <vt:lpstr>Copyright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2019-11-01T22:00:39Z</dcterms:created>
  <dcterms:modified xsi:type="dcterms:W3CDTF">2024-08-14T05:27:47Z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