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notesSlides/notesSlide46.xml" ContentType="application/vnd.openxmlformats-officedocument.presentationml.notesSlide+xml"/>
  <Override PartName="/ppt/tags/tag46.xml" ContentType="application/vnd.openxmlformats-officedocument.presentationml.tags+xml"/>
  <Override PartName="/ppt/notesSlides/notesSlide47.xml" ContentType="application/vnd.openxmlformats-officedocument.presentationml.notesSlide+xml"/>
  <Override PartName="/ppt/tags/tag47.xml" ContentType="application/vnd.openxmlformats-officedocument.presentationml.tags+xml"/>
  <Override PartName="/ppt/notesSlides/notesSlide48.xml" ContentType="application/vnd.openxmlformats-officedocument.presentationml.notesSlide+xml"/>
  <Override PartName="/ppt/tags/tag48.xml" ContentType="application/vnd.openxmlformats-officedocument.presentationml.tags+xml"/>
  <Override PartName="/ppt/notesSlides/notesSlide49.xml" ContentType="application/vnd.openxmlformats-officedocument.presentationml.notesSlide+xml"/>
  <Override PartName="/ppt/tags/tag49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notesSlides/notesSlide51.xml" ContentType="application/vnd.openxmlformats-officedocument.presentationml.notesSlide+xml"/>
  <Override PartName="/ppt/tags/tag51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53.xml" ContentType="application/vnd.openxmlformats-officedocument.presentationml.notesSlide+xml"/>
  <Override PartName="/ppt/tags/tag53.xml" ContentType="application/vnd.openxmlformats-officedocument.presentationml.tags+xml"/>
  <Override PartName="/ppt/notesSlides/notesSlide54.xml" ContentType="application/vnd.openxmlformats-officedocument.presentationml.notesSlide+xml"/>
  <Override PartName="/ppt/tags/tag54.xml" ContentType="application/vnd.openxmlformats-officedocument.presentationml.tags+xml"/>
  <Override PartName="/ppt/notesSlides/notesSlide55.xml" ContentType="application/vnd.openxmlformats-officedocument.presentationml.notesSlide+xml"/>
  <Override PartName="/ppt/tags/tag55.xml" ContentType="application/vnd.openxmlformats-officedocument.presentationml.tags+xml"/>
  <Override PartName="/ppt/notesSlides/notesSlide56.xml" ContentType="application/vnd.openxmlformats-officedocument.presentationml.notesSlide+xml"/>
  <Override PartName="/ppt/tags/tag56.xml" ContentType="application/vnd.openxmlformats-officedocument.presentationml.tags+xml"/>
  <Override PartName="/ppt/notesSlides/notesSlide57.xml" ContentType="application/vnd.openxmlformats-officedocument.presentationml.notesSlide+xml"/>
  <Override PartName="/ppt/tags/tag57.xml" ContentType="application/vnd.openxmlformats-officedocument.presentationml.tags+xml"/>
  <Override PartName="/ppt/notesSlides/notesSlide58.xml" ContentType="application/vnd.openxmlformats-officedocument.presentationml.notesSlide+xml"/>
  <Override PartName="/ppt/tags/tag58.xml" ContentType="application/vnd.openxmlformats-officedocument.presentationml.tags+xml"/>
  <Override PartName="/ppt/notesSlides/notesSlide59.xml" ContentType="application/vnd.openxmlformats-officedocument.presentationml.notesSlide+xml"/>
  <Override PartName="/ppt/tags/tag59.xml" ContentType="application/vnd.openxmlformats-officedocument.presentationml.tags+xml"/>
  <Override PartName="/ppt/notesSlides/notesSlide60.xml" ContentType="application/vnd.openxmlformats-officedocument.presentationml.notesSlide+xml"/>
  <Override PartName="/ppt/tags/tag60.xml" ContentType="application/vnd.openxmlformats-officedocument.presentationml.tags+xml"/>
  <Override PartName="/ppt/notesSlides/notesSlide61.xml" ContentType="application/vnd.openxmlformats-officedocument.presentationml.notesSlide+xml"/>
  <Override PartName="/ppt/tags/tag61.xml" ContentType="application/vnd.openxmlformats-officedocument.presentationml.tags+xml"/>
  <Override PartName="/ppt/notesSlides/notesSlide62.xml" ContentType="application/vnd.openxmlformats-officedocument.presentationml.notesSlide+xml"/>
  <Override PartName="/ppt/tags/tag62.xml" ContentType="application/vnd.openxmlformats-officedocument.presentationml.tags+xml"/>
  <Override PartName="/ppt/notesSlides/notesSlide63.xml" ContentType="application/vnd.openxmlformats-officedocument.presentationml.notesSlide+xml"/>
  <Override PartName="/ppt/tags/tag63.xml" ContentType="application/vnd.openxmlformats-officedocument.presentationml.tags+xml"/>
  <Override PartName="/ppt/notesSlides/notesSlide64.xml" ContentType="application/vnd.openxmlformats-officedocument.presentationml.notesSlide+xml"/>
  <Override PartName="/ppt/tags/tag64.xml" ContentType="application/vnd.openxmlformats-officedocument.presentationml.tags+xml"/>
  <Override PartName="/ppt/notesSlides/notesSlide65.xml" ContentType="application/vnd.openxmlformats-officedocument.presentationml.notesSlide+xml"/>
  <Override PartName="/ppt/tags/tag65.xml" ContentType="application/vnd.openxmlformats-officedocument.presentationml.tags+xml"/>
  <Override PartName="/ppt/notesSlides/notesSlide66.xml" ContentType="application/vnd.openxmlformats-officedocument.presentationml.notesSlide+xml"/>
  <Override PartName="/ppt/tags/tag66.xml" ContentType="application/vnd.openxmlformats-officedocument.presentationml.tags+xml"/>
  <Override PartName="/ppt/notesSlides/notesSlide67.xml" ContentType="application/vnd.openxmlformats-officedocument.presentationml.notesSlide+xml"/>
  <Override PartName="/ppt/tags/tag67.xml" ContentType="application/vnd.openxmlformats-officedocument.presentationml.tags+xml"/>
  <Override PartName="/ppt/notesSlides/notesSlide68.xml" ContentType="application/vnd.openxmlformats-officedocument.presentationml.notesSlide+xml"/>
  <Override PartName="/ppt/tags/tag68.xml" ContentType="application/vnd.openxmlformats-officedocument.presentationml.tags+xml"/>
  <Override PartName="/ppt/notesSlides/notesSlide69.xml" ContentType="application/vnd.openxmlformats-officedocument.presentationml.notesSlide+xml"/>
  <Override PartName="/ppt/tags/tag69.xml" ContentType="application/vnd.openxmlformats-officedocument.presentationml.tags+xml"/>
  <Override PartName="/ppt/notesSlides/notesSlide70.xml" ContentType="application/vnd.openxmlformats-officedocument.presentationml.notesSlide+xml"/>
  <Override PartName="/ppt/tags/tag70.xml" ContentType="application/vnd.openxmlformats-officedocument.presentationml.tags+xml"/>
  <Override PartName="/ppt/notesSlides/notesSlide71.xml" ContentType="application/vnd.openxmlformats-officedocument.presentationml.notesSlide+xml"/>
  <Override PartName="/ppt/tags/tag71.xml" ContentType="application/vnd.openxmlformats-officedocument.presentationml.tags+xml"/>
  <Override PartName="/ppt/notesSlides/notesSlide72.xml" ContentType="application/vnd.openxmlformats-officedocument.presentationml.notesSlide+xml"/>
  <Override PartName="/ppt/tags/tag72.xml" ContentType="application/vnd.openxmlformats-officedocument.presentationml.tags+xml"/>
  <Override PartName="/ppt/notesSlides/notesSlide73.xml" ContentType="application/vnd.openxmlformats-officedocument.presentationml.notesSlide+xml"/>
  <Override PartName="/ppt/tags/tag73.xml" ContentType="application/vnd.openxmlformats-officedocument.presentationml.tags+xml"/>
  <Override PartName="/ppt/notesSlides/notesSlide74.xml" ContentType="application/vnd.openxmlformats-officedocument.presentationml.notesSlide+xml"/>
  <Override PartName="/ppt/tags/tag74.xml" ContentType="application/vnd.openxmlformats-officedocument.presentationml.tags+xml"/>
  <Override PartName="/ppt/notesSlides/notesSlide75.xml" ContentType="application/vnd.openxmlformats-officedocument.presentationml.notesSlide+xml"/>
  <Override PartName="/ppt/tags/tag75.xml" ContentType="application/vnd.openxmlformats-officedocument.presentationml.tags+xml"/>
  <Override PartName="/ppt/notesSlides/notesSlide76.xml" ContentType="application/vnd.openxmlformats-officedocument.presentationml.notesSlide+xml"/>
  <Override PartName="/ppt/tags/tag76.xml" ContentType="application/vnd.openxmlformats-officedocument.presentationml.tags+xml"/>
  <Override PartName="/ppt/notesSlides/notesSlide77.xml" ContentType="application/vnd.openxmlformats-officedocument.presentationml.notesSlide+xml"/>
  <Override PartName="/ppt/tags/tag77.xml" ContentType="application/vnd.openxmlformats-officedocument.presentationml.tags+xml"/>
  <Override PartName="/ppt/notesSlides/notesSlide78.xml" ContentType="application/vnd.openxmlformats-officedocument.presentationml.notesSlide+xml"/>
  <Override PartName="/ppt/tags/tag78.xml" ContentType="application/vnd.openxmlformats-officedocument.presentationml.tags+xml"/>
  <Override PartName="/ppt/notesSlides/notesSlide79.xml" ContentType="application/vnd.openxmlformats-officedocument.presentationml.notesSlide+xml"/>
  <Override PartName="/ppt/tags/tag79.xml" ContentType="application/vnd.openxmlformats-officedocument.presentationml.tags+xml"/>
  <Override PartName="/ppt/notesSlides/notesSlide80.xml" ContentType="application/vnd.openxmlformats-officedocument.presentationml.notesSlide+xml"/>
  <Override PartName="/ppt/tags/tag80.xml" ContentType="application/vnd.openxmlformats-officedocument.presentationml.tags+xml"/>
  <Override PartName="/ppt/notesSlides/notesSlide81.xml" ContentType="application/vnd.openxmlformats-officedocument.presentationml.notesSlide+xml"/>
  <Override PartName="/ppt/tags/tag81.xml" ContentType="application/vnd.openxmlformats-officedocument.presentationml.tags+xml"/>
  <Override PartName="/ppt/notesSlides/notesSlide82.xml" ContentType="application/vnd.openxmlformats-officedocument.presentationml.notesSlide+xml"/>
  <Override PartName="/ppt/tags/tag82.xml" ContentType="application/vnd.openxmlformats-officedocument.presentationml.tags+xml"/>
  <Override PartName="/ppt/notesSlides/notesSlide83.xml" ContentType="application/vnd.openxmlformats-officedocument.presentationml.notesSlide+xml"/>
  <Override PartName="/ppt/tags/tag83.xml" ContentType="application/vnd.openxmlformats-officedocument.presentationml.tags+xml"/>
  <Override PartName="/ppt/notesSlides/notesSlide84.xml" ContentType="application/vnd.openxmlformats-officedocument.presentationml.notesSlide+xml"/>
  <Override PartName="/ppt/tags/tag84.xml" ContentType="application/vnd.openxmlformats-officedocument.presentationml.tags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2"/>
  </p:notesMasterIdLst>
  <p:handoutMasterIdLst>
    <p:handoutMasterId r:id="rId93"/>
  </p:handoutMasterIdLst>
  <p:sldIdLst>
    <p:sldId id="3427" r:id="rId5"/>
    <p:sldId id="3428" r:id="rId6"/>
    <p:sldId id="3352" r:id="rId7"/>
    <p:sldId id="3597" r:id="rId8"/>
    <p:sldId id="3598" r:id="rId9"/>
    <p:sldId id="3601" r:id="rId10"/>
    <p:sldId id="3599" r:id="rId11"/>
    <p:sldId id="3602" r:id="rId12"/>
    <p:sldId id="3603" r:id="rId13"/>
    <p:sldId id="3604" r:id="rId14"/>
    <p:sldId id="3691" r:id="rId15"/>
    <p:sldId id="3600" r:id="rId16"/>
    <p:sldId id="3605" r:id="rId17"/>
    <p:sldId id="3606" r:id="rId18"/>
    <p:sldId id="3607" r:id="rId19"/>
    <p:sldId id="3608" r:id="rId20"/>
    <p:sldId id="3609" r:id="rId21"/>
    <p:sldId id="3611" r:id="rId22"/>
    <p:sldId id="3612" r:id="rId23"/>
    <p:sldId id="3610" r:id="rId24"/>
    <p:sldId id="3613" r:id="rId25"/>
    <p:sldId id="3614" r:id="rId26"/>
    <p:sldId id="3615" r:id="rId27"/>
    <p:sldId id="3618" r:id="rId28"/>
    <p:sldId id="3619" r:id="rId29"/>
    <p:sldId id="3616" r:id="rId30"/>
    <p:sldId id="3629" r:id="rId31"/>
    <p:sldId id="3630" r:id="rId32"/>
    <p:sldId id="3620" r:id="rId33"/>
    <p:sldId id="3631" r:id="rId34"/>
    <p:sldId id="3632" r:id="rId35"/>
    <p:sldId id="3633" r:id="rId36"/>
    <p:sldId id="3621" r:id="rId37"/>
    <p:sldId id="3634" r:id="rId38"/>
    <p:sldId id="3635" r:id="rId39"/>
    <p:sldId id="3636" r:id="rId40"/>
    <p:sldId id="3622" r:id="rId41"/>
    <p:sldId id="3640" r:id="rId42"/>
    <p:sldId id="3641" r:id="rId43"/>
    <p:sldId id="3639" r:id="rId44"/>
    <p:sldId id="3642" r:id="rId45"/>
    <p:sldId id="3643" r:id="rId46"/>
    <p:sldId id="3637" r:id="rId47"/>
    <p:sldId id="3638" r:id="rId48"/>
    <p:sldId id="3623" r:id="rId49"/>
    <p:sldId id="3617" r:id="rId50"/>
    <p:sldId id="3692" r:id="rId51"/>
    <p:sldId id="3647" r:id="rId52"/>
    <p:sldId id="3651" r:id="rId53"/>
    <p:sldId id="3648" r:id="rId54"/>
    <p:sldId id="3652" r:id="rId55"/>
    <p:sldId id="3653" r:id="rId56"/>
    <p:sldId id="3654" r:id="rId57"/>
    <p:sldId id="3649" r:id="rId58"/>
    <p:sldId id="3645" r:id="rId59"/>
    <p:sldId id="3659" r:id="rId60"/>
    <p:sldId id="3660" r:id="rId61"/>
    <p:sldId id="3658" r:id="rId62"/>
    <p:sldId id="3665" r:id="rId63"/>
    <p:sldId id="3666" r:id="rId64"/>
    <p:sldId id="3661" r:id="rId65"/>
    <p:sldId id="3667" r:id="rId66"/>
    <p:sldId id="3668" r:id="rId67"/>
    <p:sldId id="3662" r:id="rId68"/>
    <p:sldId id="3671" r:id="rId69"/>
    <p:sldId id="3672" r:id="rId70"/>
    <p:sldId id="3669" r:id="rId71"/>
    <p:sldId id="3670" r:id="rId72"/>
    <p:sldId id="3663" r:id="rId73"/>
    <p:sldId id="3646" r:id="rId74"/>
    <p:sldId id="3684" r:id="rId75"/>
    <p:sldId id="3685" r:id="rId76"/>
    <p:sldId id="3673" r:id="rId77"/>
    <p:sldId id="3680" r:id="rId78"/>
    <p:sldId id="3681" r:id="rId79"/>
    <p:sldId id="3682" r:id="rId80"/>
    <p:sldId id="3674" r:id="rId81"/>
    <p:sldId id="3686" r:id="rId82"/>
    <p:sldId id="3687" r:id="rId83"/>
    <p:sldId id="3675" r:id="rId84"/>
    <p:sldId id="3688" r:id="rId85"/>
    <p:sldId id="3689" r:id="rId86"/>
    <p:sldId id="3679" r:id="rId87"/>
    <p:sldId id="2846" r:id="rId88"/>
    <p:sldId id="3690" r:id="rId89"/>
    <p:sldId id="2001" r:id="rId90"/>
    <p:sldId id="2847" r:id="rId9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ECFF"/>
    <a:srgbClr val="000000"/>
    <a:srgbClr val="FF513F"/>
    <a:srgbClr val="FFFF99"/>
    <a:srgbClr val="008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3" autoAdjust="0"/>
    <p:restoredTop sz="85179" autoAdjust="0"/>
  </p:normalViewPr>
  <p:slideViewPr>
    <p:cSldViewPr snapToGrid="0">
      <p:cViewPr varScale="1">
        <p:scale>
          <a:sx n="58" d="100"/>
          <a:sy n="58" d="100"/>
        </p:scale>
        <p:origin x="86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8/14/2024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unit on ‘</a:t>
            </a:r>
            <a:r>
              <a:rPr lang="en-GB" sz="1200" dirty="0"/>
              <a:t>Statistical Distributions</a:t>
            </a:r>
            <a:r>
              <a:rPr lang="en-GB" dirty="0"/>
              <a:t>:</a:t>
            </a:r>
            <a:r>
              <a:rPr lang="en-GB" baseline="0" dirty="0"/>
              <a:t> </a:t>
            </a:r>
            <a:r>
              <a:rPr lang="en-GB" sz="1200" dirty="0"/>
              <a:t>THE BINOMIAL DISTRIBUTION’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437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073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251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110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2685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3489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5796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4107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1239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8901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852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The objectives for this session are to review previous topics through exercises, namely:</a:t>
                </a:r>
              </a:p>
              <a:p>
                <a:pPr marL="0" indent="0">
                  <a:buNone/>
                </a:pPr>
                <a:endParaRPr lang="en-US" sz="2800" kern="1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Write quadratics in the form: </a:t>
                </a:r>
                <a:r>
                  <a:rPr lang="en-GB" sz="2800" i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(𝑥+𝑝)^2+𝑞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through two points.</a:t>
                </a:r>
              </a:p>
              <a:p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number of roots of a quadratic using the discriminant.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through a point and </a:t>
                </a:r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perpendicular to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a given line.</a:t>
                </a: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4060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6050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2305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6540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3952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446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81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1661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7955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7495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35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453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6246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0662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4196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72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9385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95409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2649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79796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2580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46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52200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383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38818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83910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94115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42997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30258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68731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825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21220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651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77328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65529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0360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1793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47329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4009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08271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73030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34546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40148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858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09695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22424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13564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56742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18347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87291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03442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0505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82483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86652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882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02908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3616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714088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494773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87869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768089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07511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388544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962117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169382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650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59152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44598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509035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69704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9411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If you have understood the content of this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session you </a:t>
                </a:r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should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be </a:t>
                </a:r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able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to:</a:t>
                </a:r>
              </a:p>
              <a:p>
                <a:pPr marL="0" indent="0">
                  <a:buNone/>
                </a:pPr>
                <a:endParaRPr lang="en-GB" sz="2800" kern="1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Write quadratics in the form: </a:t>
                </a:r>
                <a:r>
                  <a:rPr lang="en-GB" sz="2800" i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(𝑥+𝑝)^2+𝑞</a:t>
                </a:r>
                <a:r>
                  <a:rPr lang="en-GB" sz="2800" dirty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through two points.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number of roots of a quadratic using the discriminant.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through a point and perpendicular to a given line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4954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If you have understood the content of this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session you </a:t>
                </a:r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should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be </a:t>
                </a:r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able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to:</a:t>
                </a:r>
              </a:p>
              <a:p>
                <a:pPr marL="0" indent="0">
                  <a:buNone/>
                </a:pPr>
                <a:endParaRPr lang="en-GB" sz="2800" kern="1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Write quadratics in the form: </a:t>
                </a:r>
                <a:r>
                  <a:rPr lang="en-GB" sz="2800" i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(𝑥+𝑝)^2+𝑞</a:t>
                </a:r>
                <a:r>
                  <a:rPr lang="en-GB" sz="2800" dirty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through two points.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number of roots of a quadratic using the discriminant.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through a point and perpendicular to a given line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934168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rgbClr val="0000FF"/>
                </a:solidFill>
              </a:rPr>
              <a:t>Now attempt the exercises in your text book related to this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82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528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6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6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6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6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6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6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6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Relationship Id="rId6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Relationship Id="rId6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Relationship Id="rId6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Relationship Id="rId6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Relationship Id="rId6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Relationship Id="rId6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Relationship Id="rId6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Relationship Id="rId6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Relationship Id="rId6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Relationship Id="rId6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Relationship Id="rId6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3.xml"/><Relationship Id="rId6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Relationship Id="rId6" Type="http://schemas.openxmlformats.org/officeDocument/2006/relationships/image" Target="../media/image5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5.xml"/><Relationship Id="rId6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6.xml"/><Relationship Id="rId6" Type="http://schemas.openxmlformats.org/officeDocument/2006/relationships/image" Target="../media/image5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7.xml"/><Relationship Id="rId6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8.xml"/><Relationship Id="rId6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9.xml"/><Relationship Id="rId6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0.xml"/><Relationship Id="rId6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Relationship Id="rId6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2.xml"/><Relationship Id="rId6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3.xml"/><Relationship Id="rId6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4.xml"/><Relationship Id="rId6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5.xml"/><Relationship Id="rId6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6.xml"/><Relationship Id="rId6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7.xml"/><Relationship Id="rId6" Type="http://schemas.openxmlformats.org/officeDocument/2006/relationships/image" Target="../media/image6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8.xml"/><Relationship Id="rId6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9.xml"/><Relationship Id="rId6" Type="http://schemas.openxmlformats.org/officeDocument/2006/relationships/image" Target="../media/image6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0.xml"/><Relationship Id="rId6" Type="http://schemas.openxmlformats.org/officeDocument/2006/relationships/image" Target="../media/image7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1.xml"/><Relationship Id="rId6" Type="http://schemas.openxmlformats.org/officeDocument/2006/relationships/image" Target="../media/image6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2.xml"/><Relationship Id="rId6" Type="http://schemas.openxmlformats.org/officeDocument/2006/relationships/image" Target="../media/image7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3.xml"/><Relationship Id="rId6" Type="http://schemas.openxmlformats.org/officeDocument/2006/relationships/image" Target="../media/image7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4.xml"/><Relationship Id="rId6" Type="http://schemas.openxmlformats.org/officeDocument/2006/relationships/image" Target="../media/image7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5.xml"/><Relationship Id="rId6" Type="http://schemas.openxmlformats.org/officeDocument/2006/relationships/image" Target="../media/image7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6.xml"/><Relationship Id="rId6" Type="http://schemas.openxmlformats.org/officeDocument/2006/relationships/image" Target="../media/image7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7.xml"/><Relationship Id="rId6" Type="http://schemas.openxmlformats.org/officeDocument/2006/relationships/image" Target="../media/image7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8.xml"/><Relationship Id="rId6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9.xml"/><Relationship Id="rId6" Type="http://schemas.openxmlformats.org/officeDocument/2006/relationships/image" Target="../media/image7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0.xml"/><Relationship Id="rId6" Type="http://schemas.openxmlformats.org/officeDocument/2006/relationships/image" Target="../media/image7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1.xml"/><Relationship Id="rId6" Type="http://schemas.openxmlformats.org/officeDocument/2006/relationships/image" Target="../media/image7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2.xml"/><Relationship Id="rId6" Type="http://schemas.openxmlformats.org/officeDocument/2006/relationships/image" Target="../media/image7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AS</a:t>
            </a:r>
            <a:endParaRPr lang="ru-RU" sz="4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051988" y="2626719"/>
            <a:ext cx="5139285" cy="1827069"/>
          </a:xfrm>
        </p:spPr>
        <p:txBody>
          <a:bodyPr>
            <a:normAutofit/>
          </a:bodyPr>
          <a:lstStyle/>
          <a:p>
            <a:r>
              <a:rPr lang="en-GB" sz="3200" dirty="0"/>
              <a:t>Statistical Distributions</a:t>
            </a:r>
            <a:endParaRPr lang="ru-RU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979865" y="5132957"/>
            <a:ext cx="4179721" cy="858767"/>
          </a:xfrm>
        </p:spPr>
        <p:txBody>
          <a:bodyPr>
            <a:noAutofit/>
          </a:bodyPr>
          <a:lstStyle/>
          <a:p>
            <a:r>
              <a:rPr lang="en-US" sz="2400" dirty="0"/>
              <a:t>THE BINOMIAL DISTRIBUTION</a:t>
            </a:r>
            <a:endParaRPr lang="ru-RU" sz="2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D7E4D9C-2680-45F0-9108-68B8A4251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5765"/>
            <a:ext cx="6251173" cy="5341083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1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8"/>
    </mc:Choice>
    <mc:Fallback xmlns="">
      <p:transition spd="slow" advTm="63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122D6-987B-460F-AD1F-434218BAB9C3}"/>
              </a:ext>
            </a:extLst>
          </p:cNvPr>
          <p:cNvSpPr/>
          <p:nvPr/>
        </p:nvSpPr>
        <p:spPr>
          <a:xfrm>
            <a:off x="0" y="2303449"/>
            <a:ext cx="4593600" cy="31632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3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7"/>
    </mc:Choice>
    <mc:Fallback xmlns="">
      <p:transition spd="slow" advTm="597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122D6-987B-460F-AD1F-434218BAB9C3}"/>
              </a:ext>
            </a:extLst>
          </p:cNvPr>
          <p:cNvSpPr/>
          <p:nvPr/>
        </p:nvSpPr>
        <p:spPr>
          <a:xfrm>
            <a:off x="0" y="2303449"/>
            <a:ext cx="4593600" cy="31632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9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6"/>
    </mc:Choice>
    <mc:Fallback xmlns="">
      <p:transition spd="slow" advTm="317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27F0EE-416E-4ECD-AE0B-7A70FD7C1CCD}"/>
              </a:ext>
            </a:extLst>
          </p:cNvPr>
          <p:cNvSpPr/>
          <p:nvPr/>
        </p:nvSpPr>
        <p:spPr>
          <a:xfrm>
            <a:off x="0" y="2303449"/>
            <a:ext cx="4593600" cy="31632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3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"/>
    </mc:Choice>
    <mc:Fallback xmlns="">
      <p:transition spd="slow" advTm="196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9−3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ED2D00-61C5-4268-AC0C-FB8E671C249C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5"/>
    </mc:Choice>
    <mc:Fallback xmlns="">
      <p:transition spd="slow" advTm="365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GB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367723-0FEA-4456-9EFE-B3D7C40E1E16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1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1"/>
    </mc:Choice>
    <mc:Fallback xmlns="">
      <p:transition spd="slow" advTm="514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9−3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175D22-F5B5-4B9A-A447-83D1ED95E55F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7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"/>
    </mc:Choice>
    <mc:Fallback xmlns="">
      <p:transition spd="slow" advTm="112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9−3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729</m:t>
                          </m:r>
                        </m:den>
                      </m:f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C02828-36B2-4D29-9599-4B01D22D881A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3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5"/>
    </mc:Choice>
    <mc:Fallback xmlns="">
      <p:transition spd="slow" advTm="409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GB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729</m:t>
                          </m:r>
                        </m:den>
                      </m:f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76B3A-19EB-45B6-BBAC-AC3B82630BF8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5"/>
    </mc:Choice>
    <mc:Fallback xmlns="">
      <p:transition spd="slow" advTm="358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9−3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729</m:t>
                          </m:r>
                        </m:den>
                      </m:f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D90E86-6360-4346-99CC-1267DBC09E9E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7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"/>
    </mc:Choice>
    <mc:Fallback xmlns="">
      <p:transition spd="slow" advTm="321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9−3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𝟕𝟐𝟗</m:t>
                          </m:r>
                        </m:den>
                      </m:f>
                    </m:oMath>
                  </m:oMathPara>
                </a14:m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65B7B-922D-40F1-8546-7CE7D65C7638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5"/>
    </mc:Choice>
    <mc:Fallback xmlns="">
      <p:transition spd="slow" advTm="49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61425" cy="1608404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THE BINOMIAL DISTRIBUTION</a:t>
            </a:r>
            <a:endParaRPr lang="ru-RU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94396" y="1813843"/>
            <a:ext cx="5648462" cy="46353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>
                <a:solidFill>
                  <a:srgbClr val="0000FF"/>
                </a:solidFill>
                <a:latin typeface="+mj-lt"/>
              </a:rPr>
              <a:t>The objectives for this session are to:</a:t>
            </a:r>
          </a:p>
          <a:p>
            <a:pPr marL="0" indent="0">
              <a:buNone/>
            </a:pPr>
            <a:endParaRPr lang="en-US" sz="2300" dirty="0">
              <a:solidFill>
                <a:srgbClr val="0000FF"/>
              </a:solidFill>
              <a:latin typeface="+mj-lt"/>
            </a:endParaRPr>
          </a:p>
          <a:p>
            <a:r>
              <a:rPr lang="en-GB" sz="2300" dirty="0">
                <a:solidFill>
                  <a:srgbClr val="0000FF"/>
                </a:solidFill>
                <a:latin typeface="+mj-lt"/>
              </a:rPr>
              <a:t>Understand the model of the binomial distribution and comment on appropriateness;</a:t>
            </a:r>
          </a:p>
          <a:p>
            <a:r>
              <a:rPr lang="en-GB" sz="2300" dirty="0">
                <a:solidFill>
                  <a:srgbClr val="0000FF"/>
                </a:solidFill>
                <a:latin typeface="+mj-lt"/>
              </a:rPr>
              <a:t>Calculate individual probabilities for the binomial distribution.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6"/>
    </mc:Choice>
    <mc:Fallback xmlns="">
      <p:transition spd="slow" advTm="17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9−3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729</m:t>
                          </m:r>
                        </m:den>
                      </m:f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815E9-5881-4655-929B-3636999C08AB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8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"/>
    </mc:Choice>
    <mc:Fallback xmlns="">
      <p:transition spd="slow" advTm="114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9−3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729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1792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6561</m:t>
                          </m:r>
                        </m:den>
                      </m:f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C5E1DD-8D49-40D6-BB72-DEF7FFBC6C7D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22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2"/>
    </mc:Choice>
    <mc:Fallback xmlns="">
      <p:transition spd="slow" advTm="1041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9−3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𝟕𝟐𝟗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𝟏𝟕𝟗𝟐</m:t>
                          </m:r>
                        </m:num>
                        <m:den>
                          <m:r>
                            <a:rPr lang="en-GB" sz="21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𝟔𝟓𝟔𝟏</m:t>
                          </m:r>
                        </m:den>
                      </m:f>
                    </m:oMath>
                  </m:oMathPara>
                </a14:m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897989-2E18-4374-BF7D-D65BF8310773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6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"/>
    </mc:Choice>
    <mc:Fallback xmlns="">
      <p:transition spd="slow" advTm="124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9−3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729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1792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6561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033C1D-A6E3-4902-859D-44214746AD67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0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0"/>
    </mc:Choice>
    <mc:Fallback xmlns="">
      <p:transition spd="slow" advTm="716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9−3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729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𝟏𝟕𝟗𝟐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𝟔𝟓𝟔𝟏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𝟐𝟕𝟑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GB" sz="21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GB" sz="21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7EF9CF-3C6C-4371-AFA0-682C6E3CC9F7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13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9−3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729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1792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6561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6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"/>
    </mc:Choice>
    <mc:Fallback xmlns="">
      <p:transition spd="slow" advTm="256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23C91E-1FA8-41FC-869A-99BAC2A55871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2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1"/>
    </mc:Choice>
    <mc:Fallback xmlns="">
      <p:transition spd="slow" advTm="23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A4CB4D-BC4F-483C-AAFB-0F0BE0B4E78A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"/>
    </mc:Choice>
    <mc:Fallback xmlns="">
      <p:transition spd="slow" advTm="191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C8C078-1C47-406D-9BCF-D0A64E4E35BB}"/>
              </a:ext>
            </a:extLst>
          </p:cNvPr>
          <p:cNvSpPr/>
          <p:nvPr/>
        </p:nvSpPr>
        <p:spPr>
          <a:xfrm>
            <a:off x="0" y="2303449"/>
            <a:ext cx="4593600" cy="4476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6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"/>
    </mc:Choice>
    <mc:Fallback xmlns="">
      <p:transition spd="slow" advTm="196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98CCA1-13B0-47D7-8280-CC09A3099DE6}"/>
              </a:ext>
            </a:extLst>
          </p:cNvPr>
          <p:cNvSpPr/>
          <p:nvPr/>
        </p:nvSpPr>
        <p:spPr>
          <a:xfrm>
            <a:off x="0" y="2303449"/>
            <a:ext cx="4593600" cy="314362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6"/>
    </mc:Choice>
    <mc:Fallback xmlns="">
      <p:transition spd="slow" advTm="61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If a random variable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has binomial distribution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then its probability mass function is given by: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21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, is sometimes called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index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, is sometimes referred to as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parameter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×…×3×2×1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0!=1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1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, then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100" i="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Failure</m:t>
                          </m:r>
                        </m:e>
                      </m:d>
                      <m:r>
                        <a:rPr lang="en-GB" sz="21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sz="21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(since there are only 2 outcomes).</a:t>
                </a: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06227" y="2149057"/>
                <a:ext cx="4593600" cy="47089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 an experiment (or survey),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can be defined to represent the </a:t>
                </a:r>
                <a:r>
                  <a:rPr lang="en-GB" sz="22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2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2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2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2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2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2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2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2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2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2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200" dirty="0">
                    <a:solidFill>
                      <a:srgbClr val="0000FF"/>
                    </a:solidFill>
                  </a:rPr>
                  <a:t>;</a:t>
                </a:r>
              </a:p>
              <a:p>
                <a:r>
                  <a:rPr lang="en-GB" sz="22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200" b="1" dirty="0">
                    <a:solidFill>
                      <a:srgbClr val="FF0000"/>
                    </a:solidFill>
                  </a:rPr>
                  <a:t>probability of success</a:t>
                </a:r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200" dirty="0">
                    <a:solidFill>
                      <a:srgbClr val="0000FF"/>
                    </a:solidFill>
                  </a:rPr>
                  <a:t>Trials are independent of one another.</a:t>
                </a:r>
              </a:p>
              <a:p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06227" y="2149057"/>
                <a:ext cx="4593600" cy="4708943"/>
              </a:xfrm>
              <a:blipFill>
                <a:blip r:embed="rId7"/>
                <a:stretch>
                  <a:fillRect l="-1726" t="-1554" r="-930" b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4673420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Derivation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7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20"/>
    </mc:Choice>
    <mc:Fallback xmlns="">
      <p:transition spd="slow" advTm="13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0056B2-F60C-4616-AA72-CE0677D33609}"/>
              </a:ext>
            </a:extLst>
          </p:cNvPr>
          <p:cNvSpPr/>
          <p:nvPr/>
        </p:nvSpPr>
        <p:spPr>
          <a:xfrm>
            <a:off x="0" y="2303449"/>
            <a:ext cx="4593600" cy="314362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0"/>
    </mc:Choice>
    <mc:Fallback xmlns="">
      <p:transition spd="slow" advTm="867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2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0440F-D08D-4CD1-956E-31CF246927F6}"/>
              </a:ext>
            </a:extLst>
          </p:cNvPr>
          <p:cNvSpPr/>
          <p:nvPr/>
        </p:nvSpPr>
        <p:spPr>
          <a:xfrm>
            <a:off x="0" y="2303449"/>
            <a:ext cx="4593600" cy="314362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6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5"/>
    </mc:Choice>
    <mc:Fallback xmlns="">
      <p:transition spd="slow" advTm="697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5EE38-62DA-4C4E-8C54-85053BC74164}"/>
              </a:ext>
            </a:extLst>
          </p:cNvPr>
          <p:cNvSpPr/>
          <p:nvPr/>
        </p:nvSpPr>
        <p:spPr>
          <a:xfrm>
            <a:off x="0" y="2303449"/>
            <a:ext cx="4593600" cy="314362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6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4"/>
    </mc:Choice>
    <mc:Fallback xmlns="">
      <p:transition spd="slow" advTm="242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605AE0-D4AF-46B4-A301-33378679BA41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6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2"/>
    </mc:Choice>
    <mc:Fallback xmlns="">
      <p:transition spd="slow" advTm="486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2E4FC-772F-48A2-87A6-7A41F03C84C8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8"/>
    </mc:Choice>
    <mc:Fallback xmlns="">
      <p:transition spd="slow" advTm="497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BCDBB1-56C5-450E-A31D-B303B05F6138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7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1"/>
    </mc:Choice>
    <mc:Fallback xmlns="">
      <p:transition spd="slow" advTm="846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1E335F-4C7A-4DDC-A281-11305AEA88E5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7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"/>
    </mc:Choice>
    <mc:Fallback xmlns="">
      <p:transition spd="slow" advTm="186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95B214-5B22-4007-BB0A-F91F4C48386C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5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3"/>
    </mc:Choice>
    <mc:Fallback xmlns="">
      <p:transition spd="slow" advTm="9413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5692E9-14BF-46D4-9B35-DB0CE6D7D0E3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7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"/>
    </mc:Choice>
    <mc:Fallback xmlns="">
      <p:transition spd="slow" advTm="207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9B3DD0-6220-40A7-8F7B-8E2AA2DF7C76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8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Find:</a:t>
                </a:r>
              </a:p>
              <a:p>
                <a:pPr marL="457200" indent="-457200">
                  <a:lnSpc>
                    <a:spcPts val="3300"/>
                  </a:lnSpc>
                  <a:buClr>
                    <a:srgbClr val="0000FF"/>
                  </a:buClr>
                  <a:buAutoNum type="alphaLcPeriod"/>
                </a:pP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lnSpc>
                    <a:spcPts val="3300"/>
                  </a:lnSpc>
                  <a:buClr>
                    <a:srgbClr val="0000FF"/>
                  </a:buClr>
                  <a:buAutoNum type="alphaLcPeriod"/>
                </a:pP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46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1"/>
    </mc:Choice>
    <mc:Fallback xmlns="">
      <p:transition spd="slow" advTm="1018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CF92D-D183-4E13-8DF7-C9C805651199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9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0"/>
    </mc:Choice>
    <mc:Fallback xmlns="">
      <p:transition spd="slow" advTm="405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𝟐𝟖𝟏𝟔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𝟏𝟗𝟔𝟖𝟑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9671F8-FBC5-4914-8967-C7543DF4CAC8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9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"/>
    </mc:Choice>
    <mc:Fallback xmlns="">
      <p:transition spd="slow" advTm="11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2C3F2E-A24C-41FF-88AB-1074BE2D60BC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"/>
    </mc:Choice>
    <mc:Fallback xmlns="">
      <p:transition spd="slow" advTm="268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37098-29BF-44F9-A8B2-64188F8B0018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1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8"/>
    </mc:Choice>
    <mc:Fallback xmlns="">
      <p:transition spd="slow" advTm="2448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𝟐𝟖𝟏𝟔</m:t>
                          </m:r>
                        </m:num>
                        <m:den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𝟏𝟗𝟔𝟖𝟑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𝟏𝟒𝟑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1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GB" sz="21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GB" sz="21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33C6F-168D-4280-8958-00CF4925ADA5}"/>
              </a:ext>
            </a:extLst>
          </p:cNvPr>
          <p:cNvSpPr/>
          <p:nvPr/>
        </p:nvSpPr>
        <p:spPr>
          <a:xfrm>
            <a:off x="0" y="2303448"/>
            <a:ext cx="4593600" cy="4554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8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7"/>
    </mc:Choice>
    <mc:Fallback xmlns="">
      <p:transition spd="slow" advTm="7997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2816</m:t>
                          </m:r>
                        </m:num>
                        <m:den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19683</m:t>
                          </m:r>
                        </m:den>
                      </m:f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=0.143 (3 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2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591321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457200" indent="-457200">
                  <a:lnSpc>
                    <a:spcPts val="3300"/>
                  </a:lnSpc>
                  <a:buClr>
                    <a:srgbClr val="0000FF"/>
                  </a:buClr>
                  <a:buAutoNum type="alphaLcPeriod"/>
                </a:pPr>
                <a:r>
                  <a:rPr lang="en-GB" sz="2100" dirty="0">
                    <a:solidFill>
                      <a:srgbClr val="0000FF"/>
                    </a:solidFill>
                  </a:rPr>
                  <a:t>Suggest a suitable model for the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, the number of members in the sample who are studying A Level Literature.</a:t>
                </a:r>
              </a:p>
              <a:p>
                <a:pPr marL="457200" indent="-457200">
                  <a:lnSpc>
                    <a:spcPts val="3300"/>
                  </a:lnSpc>
                  <a:buClr>
                    <a:srgbClr val="0000FF"/>
                  </a:buClr>
                  <a:buAutoNum type="alphaLcPeriod"/>
                </a:pPr>
                <a:r>
                  <a:rPr lang="en-GB" sz="2100" dirty="0">
                    <a:solidFill>
                      <a:srgbClr val="0000FF"/>
                    </a:solidFill>
                  </a:rPr>
                  <a:t>Use your model to calculate the probability that exactly 9 members in the sample study Literature.</a:t>
                </a:r>
              </a:p>
              <a:p>
                <a:pPr marL="457200" indent="-457200">
                  <a:lnSpc>
                    <a:spcPts val="3300"/>
                  </a:lnSpc>
                  <a:buClr>
                    <a:srgbClr val="0000FF"/>
                  </a:buClr>
                  <a:buFont typeface="Arial" panose="020B0604020202020204" pitchFamily="34" charset="0"/>
                  <a:buAutoNum type="alphaLcPeriod"/>
                </a:pPr>
                <a:r>
                  <a:rPr lang="en-GB" sz="2100" dirty="0">
                    <a:solidFill>
                      <a:srgbClr val="0000FF"/>
                    </a:solidFill>
                  </a:rPr>
                  <a:t>Use your model to calculate the probability that less than 2 members in the sample study Literature.</a:t>
                </a: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591321" cy="5275172"/>
              </a:xfrm>
              <a:prstGeom prst="rect">
                <a:avLst/>
              </a:prstGeom>
              <a:blipFill>
                <a:blip r:embed="rId6"/>
                <a:stretch>
                  <a:fillRect l="-1110" r="-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217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4"/>
    </mc:Choice>
    <mc:Fallback xmlns="">
      <p:transition spd="slow" advTm="12734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Suggest a suitable model for the random variable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, the number of members in the sample who are studying A Level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There are two possible outcomes, taking A Level Literature and not taking A Level Literature.  </a:t>
                </a: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1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3" y="415316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Solution Example </a:t>
            </a:r>
            <a:r>
              <a:rPr lang="en-GB" sz="2400" dirty="0"/>
              <a:t>2a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988B9C-DD4D-4AC5-AE08-4DDE01CC083F}"/>
              </a:ext>
            </a:extLst>
          </p:cNvPr>
          <p:cNvSpPr/>
          <p:nvPr/>
        </p:nvSpPr>
        <p:spPr>
          <a:xfrm>
            <a:off x="144233" y="2303450"/>
            <a:ext cx="4328913" cy="19967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1F1E7-8B69-4A83-BD55-D68233B66A55}"/>
              </a:ext>
            </a:extLst>
          </p:cNvPr>
          <p:cNvSpPr/>
          <p:nvPr/>
        </p:nvSpPr>
        <p:spPr>
          <a:xfrm>
            <a:off x="130310" y="4783106"/>
            <a:ext cx="4546621" cy="19967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83"/>
    </mc:Choice>
    <mc:Fallback xmlns="">
      <p:transition spd="slow" advTm="33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15 members </a:t>
                </a:r>
                <a:r>
                  <a:rPr lang="en-GB" sz="2100" dirty="0">
                    <a:solidFill>
                      <a:srgbClr val="0000FF"/>
                    </a:solidFill>
                  </a:rPr>
                  <a:t>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Suggest a suitable model for the random variable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, the number of members in the sample who are studying A Level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There are two possible outcomes, taking A Level Literature and not taking A Level Literature.  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No. of trials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GB" sz="2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1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3" y="415316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10D64-9456-4406-98E0-DFAECD3F9823}"/>
              </a:ext>
            </a:extLst>
          </p:cNvPr>
          <p:cNvSpPr/>
          <p:nvPr/>
        </p:nvSpPr>
        <p:spPr>
          <a:xfrm>
            <a:off x="144233" y="2303450"/>
            <a:ext cx="4328913" cy="15925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D7ABA-282B-4F31-9850-CF2D39DA8133}"/>
              </a:ext>
            </a:extLst>
          </p:cNvPr>
          <p:cNvSpPr/>
          <p:nvPr/>
        </p:nvSpPr>
        <p:spPr>
          <a:xfrm>
            <a:off x="130310" y="4272198"/>
            <a:ext cx="4516641" cy="25076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7"/>
    </mc:Choice>
    <mc:Fallback xmlns="">
      <p:transition spd="slow" advTm="8567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0.2</a:t>
                </a:r>
                <a:r>
                  <a:rPr lang="en-GB" sz="2100" dirty="0">
                    <a:solidFill>
                      <a:srgbClr val="0000FF"/>
                    </a:solidFill>
                  </a:rPr>
                  <a:t>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Suggest a suitable model for the random variable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, the number of members in the sample who are studying A Level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There are two possible outcomes, taking A Level Literature and not taking A Level Literature.  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No. of trials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=15 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𝐒𝐮𝐜𝐜𝐞𝐬𝐬</m:t>
                        </m:r>
                      </m:e>
                    </m:d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1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𝐒𝐮𝐜𝐜𝐞𝐬𝐬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3" y="415316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10D64-9456-4406-98E0-DFAECD3F9823}"/>
              </a:ext>
            </a:extLst>
          </p:cNvPr>
          <p:cNvSpPr/>
          <p:nvPr/>
        </p:nvSpPr>
        <p:spPr>
          <a:xfrm>
            <a:off x="144233" y="2303450"/>
            <a:ext cx="4328913" cy="23699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D7ABA-282B-4F31-9850-CF2D39DA8133}"/>
              </a:ext>
            </a:extLst>
          </p:cNvPr>
          <p:cNvSpPr/>
          <p:nvPr/>
        </p:nvSpPr>
        <p:spPr>
          <a:xfrm>
            <a:off x="130310" y="5187238"/>
            <a:ext cx="4516641" cy="15925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380276-BF51-4E80-99FA-137579B014A6}"/>
              </a:ext>
            </a:extLst>
          </p:cNvPr>
          <p:cNvSpPr/>
          <p:nvPr/>
        </p:nvSpPr>
        <p:spPr>
          <a:xfrm>
            <a:off x="2294767" y="4733947"/>
            <a:ext cx="2178379" cy="37509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9"/>
    </mc:Choice>
    <mc:Fallback xmlns="">
      <p:transition spd="slow" advTm="116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E5522E-0B2C-493E-B411-314E708A057F}"/>
              </a:ext>
            </a:extLst>
          </p:cNvPr>
          <p:cNvSpPr/>
          <p:nvPr/>
        </p:nvSpPr>
        <p:spPr>
          <a:xfrm>
            <a:off x="0" y="2303449"/>
            <a:ext cx="4593600" cy="31632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3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98"/>
    </mc:Choice>
    <mc:Fallback xmlns="">
      <p:transition spd="slow" advTm="32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Suggest a suitable model for the random variable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, the number of members in the sample who are studying A Level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There are two possible outcomes, taking A Level Literature and not taking A Level Literature.  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No. of trials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1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Success</m:t>
                        </m:r>
                      </m:e>
                    </m:d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e>
                    </m:d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assuming each member is independent.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1808" b="-2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3" y="415316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EC4D7-6B86-48AD-80EC-2F96C0F5F1C2}"/>
              </a:ext>
            </a:extLst>
          </p:cNvPr>
          <p:cNvSpPr/>
          <p:nvPr/>
        </p:nvSpPr>
        <p:spPr>
          <a:xfrm>
            <a:off x="144233" y="2303450"/>
            <a:ext cx="4328913" cy="27782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9CA0DD-A668-42E5-8A52-651DE35105F8}"/>
              </a:ext>
            </a:extLst>
          </p:cNvPr>
          <p:cNvSpPr/>
          <p:nvPr/>
        </p:nvSpPr>
        <p:spPr>
          <a:xfrm>
            <a:off x="130310" y="5493969"/>
            <a:ext cx="4328913" cy="12702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1211ED-8C2C-45F8-B6BD-B295209320D7}"/>
              </a:ext>
            </a:extLst>
          </p:cNvPr>
          <p:cNvSpPr/>
          <p:nvPr/>
        </p:nvSpPr>
        <p:spPr>
          <a:xfrm>
            <a:off x="7348751" y="6406553"/>
            <a:ext cx="4593600" cy="4123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9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0"/>
    </mc:Choice>
    <mc:Fallback xmlns="">
      <p:transition spd="slow" advTm="932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Suggest a suitable model for the random variable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, the number of members in the sample who are studying A Level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There are two possible outcomes, taking A Level Literature and not taking A Level Literature.  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No. of trials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=15 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100" b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Success</m:t>
                        </m:r>
                      </m:e>
                    </m:d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assuming each member is independent.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1808" b="-2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3" y="415316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EC4D7-6B86-48AD-80EC-2F96C0F5F1C2}"/>
              </a:ext>
            </a:extLst>
          </p:cNvPr>
          <p:cNvSpPr/>
          <p:nvPr/>
        </p:nvSpPr>
        <p:spPr>
          <a:xfrm>
            <a:off x="144233" y="2303450"/>
            <a:ext cx="4328913" cy="27782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9CA0DD-A668-42E5-8A52-651DE35105F8}"/>
              </a:ext>
            </a:extLst>
          </p:cNvPr>
          <p:cNvSpPr/>
          <p:nvPr/>
        </p:nvSpPr>
        <p:spPr>
          <a:xfrm>
            <a:off x="130310" y="5493969"/>
            <a:ext cx="4328913" cy="12702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64CB15-DEEE-4C65-9AAB-A8A132C0D0FE}"/>
              </a:ext>
            </a:extLst>
          </p:cNvPr>
          <p:cNvSpPr/>
          <p:nvPr/>
        </p:nvSpPr>
        <p:spPr>
          <a:xfrm>
            <a:off x="7373465" y="6406553"/>
            <a:ext cx="4593600" cy="4123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9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"/>
    </mc:Choice>
    <mc:Fallback xmlns="">
      <p:transition spd="slow" advTm="5559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Suggest a suitable model for the random variable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, the number of members in the sample who are studying A Level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There are two possible outcomes, taking A Level Literature and not taking A Level Literature.  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No. of trials </a:t>
                </a:r>
                <a14:m>
                  <m:oMath xmlns:m="http://schemas.openxmlformats.org/officeDocument/2006/math"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=15 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100" b="0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Success</m:t>
                        </m:r>
                      </m:e>
                    </m:d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1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e>
                    </m:d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assuming each member is independent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1808" b="-2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3" y="415316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EC4D7-6B86-48AD-80EC-2F96C0F5F1C2}"/>
              </a:ext>
            </a:extLst>
          </p:cNvPr>
          <p:cNvSpPr/>
          <p:nvPr/>
        </p:nvSpPr>
        <p:spPr>
          <a:xfrm>
            <a:off x="144233" y="2303450"/>
            <a:ext cx="4328913" cy="27782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9CA0DD-A668-42E5-8A52-651DE35105F8}"/>
              </a:ext>
            </a:extLst>
          </p:cNvPr>
          <p:cNvSpPr/>
          <p:nvPr/>
        </p:nvSpPr>
        <p:spPr>
          <a:xfrm>
            <a:off x="130310" y="5493969"/>
            <a:ext cx="4328913" cy="12702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0"/>
    </mc:Choice>
    <mc:Fallback xmlns="">
      <p:transition spd="slow" advTm="867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Suggest a suitable model for the random variable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, the number of members in the sample who are studying A Level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There are two possible outcomes, taking A Level Literature and not taking A Level Literature.  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No. of trials </a:t>
                </a:r>
                <a14:m>
                  <m:oMath xmlns:m="http://schemas.openxmlformats.org/officeDocument/2006/math"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=15 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100" b="0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Success</m:t>
                        </m:r>
                      </m:e>
                    </m:d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1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e>
                    </m:d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assuming each member is independent.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1808" b="-2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3" y="415316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EC4D7-6B86-48AD-80EC-2F96C0F5F1C2}"/>
              </a:ext>
            </a:extLst>
          </p:cNvPr>
          <p:cNvSpPr/>
          <p:nvPr/>
        </p:nvSpPr>
        <p:spPr>
          <a:xfrm>
            <a:off x="144233" y="2303450"/>
            <a:ext cx="4328913" cy="27782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9CA0DD-A668-42E5-8A52-651DE35105F8}"/>
              </a:ext>
            </a:extLst>
          </p:cNvPr>
          <p:cNvSpPr/>
          <p:nvPr/>
        </p:nvSpPr>
        <p:spPr>
          <a:xfrm>
            <a:off x="130310" y="5493969"/>
            <a:ext cx="4328913" cy="12702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8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9"/>
    </mc:Choice>
    <mc:Fallback xmlns="">
      <p:transition spd="slow" advTm="6279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Suggest a suitable model for the random variable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, the number of members in the sample who are studying A Level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There are two possible outcomes, taking A Level Literature and not taking A Level Literature.  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No. of trials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=15 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1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Success</m:t>
                        </m:r>
                      </m:e>
                    </m:d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e>
                    </m:d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assuming each member is independent.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1808" b="-2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3" y="415316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2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"/>
    </mc:Choice>
    <mc:Fallback xmlns="">
      <p:transition spd="slow" advTm="182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3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1"/>
    </mc:Choice>
    <mc:Fallback xmlns="">
      <p:transition spd="slow" advTm="20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0.2</a:t>
                </a:r>
                <a:r>
                  <a:rPr lang="en-GB" sz="2100" dirty="0">
                    <a:solidFill>
                      <a:srgbClr val="0000FF"/>
                    </a:solidFill>
                  </a:rPr>
                  <a:t>.  A random sample of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15</a:t>
                </a:r>
                <a:r>
                  <a:rPr lang="en-GB" sz="2100" dirty="0">
                    <a:solidFill>
                      <a:srgbClr val="0000FF"/>
                    </a:solidFill>
                  </a:rPr>
                  <a:t>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sSup>
                      <m:sSupPr>
                        <m:ctrlP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1BC2A7-417E-41DE-A045-65A1D57BCA39}"/>
              </a:ext>
            </a:extLst>
          </p:cNvPr>
          <p:cNvSpPr/>
          <p:nvPr/>
        </p:nvSpPr>
        <p:spPr>
          <a:xfrm>
            <a:off x="144233" y="2303450"/>
            <a:ext cx="4328913" cy="3182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668576-2E2E-4D73-BA68-EB2A9140AACD}"/>
              </a:ext>
            </a:extLst>
          </p:cNvPr>
          <p:cNvSpPr/>
          <p:nvPr/>
        </p:nvSpPr>
        <p:spPr>
          <a:xfrm>
            <a:off x="130310" y="5991010"/>
            <a:ext cx="4328913" cy="6982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E8C3E4-72B3-4F49-971E-95AFFDC2A55F}"/>
              </a:ext>
            </a:extLst>
          </p:cNvPr>
          <p:cNvSpPr/>
          <p:nvPr/>
        </p:nvSpPr>
        <p:spPr>
          <a:xfrm>
            <a:off x="3484025" y="5605268"/>
            <a:ext cx="1282847" cy="32630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2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02"/>
    </mc:Choice>
    <mc:Fallback xmlns="">
      <p:transition spd="slow" advTm="31102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423C7C-2C0A-4AB9-95B8-24A96306E550}"/>
              </a:ext>
            </a:extLst>
          </p:cNvPr>
          <p:cNvSpPr/>
          <p:nvPr/>
        </p:nvSpPr>
        <p:spPr>
          <a:xfrm>
            <a:off x="144233" y="2303450"/>
            <a:ext cx="4328913" cy="3182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A20BA9-9771-47BE-B284-823789179036}"/>
              </a:ext>
            </a:extLst>
          </p:cNvPr>
          <p:cNvSpPr/>
          <p:nvPr/>
        </p:nvSpPr>
        <p:spPr>
          <a:xfrm>
            <a:off x="130310" y="5991010"/>
            <a:ext cx="4328913" cy="6982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333D40-4D68-4D35-B7E6-0725ACC5533D}"/>
              </a:ext>
            </a:extLst>
          </p:cNvPr>
          <p:cNvSpPr/>
          <p:nvPr/>
        </p:nvSpPr>
        <p:spPr>
          <a:xfrm>
            <a:off x="3484025" y="5605268"/>
            <a:ext cx="1282847" cy="32630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C291-EC23-44D0-AE71-55F90F48E604}"/>
              </a:ext>
            </a:extLst>
          </p:cNvPr>
          <p:cNvSpPr/>
          <p:nvPr/>
        </p:nvSpPr>
        <p:spPr>
          <a:xfrm>
            <a:off x="144233" y="2303449"/>
            <a:ext cx="4328913" cy="44763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4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"/>
    </mc:Choice>
    <mc:Fallback xmlns="">
      <p:transition spd="slow" advTm="4421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sSup>
                      <m:sSupPr>
                        <m:ctrlP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C291-EC23-44D0-AE71-55F90F48E604}"/>
              </a:ext>
            </a:extLst>
          </p:cNvPr>
          <p:cNvSpPr/>
          <p:nvPr/>
        </p:nvSpPr>
        <p:spPr>
          <a:xfrm>
            <a:off x="144233" y="2303449"/>
            <a:ext cx="4328913" cy="44763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1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3"/>
    </mc:Choice>
    <mc:Fallback xmlns="">
      <p:transition spd="slow" advTm="151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AF2013-0FD6-4CDF-B47F-05E04CF5E215}"/>
              </a:ext>
            </a:extLst>
          </p:cNvPr>
          <p:cNvSpPr/>
          <p:nvPr/>
        </p:nvSpPr>
        <p:spPr>
          <a:xfrm>
            <a:off x="0" y="2303449"/>
            <a:ext cx="4593600" cy="31632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3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"/>
    </mc:Choice>
    <mc:Fallback xmlns="">
      <p:transition spd="slow" advTm="2331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C291-EC23-44D0-AE71-55F90F48E604}"/>
              </a:ext>
            </a:extLst>
          </p:cNvPr>
          <p:cNvSpPr/>
          <p:nvPr/>
        </p:nvSpPr>
        <p:spPr>
          <a:xfrm>
            <a:off x="144233" y="2303449"/>
            <a:ext cx="4328913" cy="44763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2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"/>
    </mc:Choice>
    <mc:Fallback xmlns="">
      <p:transition spd="slow" advTm="1403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C291-EC23-44D0-AE71-55F90F48E604}"/>
              </a:ext>
            </a:extLst>
          </p:cNvPr>
          <p:cNvSpPr/>
          <p:nvPr/>
        </p:nvSpPr>
        <p:spPr>
          <a:xfrm>
            <a:off x="144233" y="2303449"/>
            <a:ext cx="4328913" cy="44763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7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"/>
    </mc:Choice>
    <mc:Fallback xmlns="">
      <p:transition spd="slow" advTm="1426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en-GB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C291-EC23-44D0-AE71-55F90F48E604}"/>
              </a:ext>
            </a:extLst>
          </p:cNvPr>
          <p:cNvSpPr/>
          <p:nvPr/>
        </p:nvSpPr>
        <p:spPr>
          <a:xfrm>
            <a:off x="144233" y="2303449"/>
            <a:ext cx="4328913" cy="44763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"/>
    </mc:Choice>
    <mc:Fallback xmlns="">
      <p:transition spd="slow" advTm="1357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C291-EC23-44D0-AE71-55F90F48E604}"/>
              </a:ext>
            </a:extLst>
          </p:cNvPr>
          <p:cNvSpPr/>
          <p:nvPr/>
        </p:nvSpPr>
        <p:spPr>
          <a:xfrm>
            <a:off x="144233" y="2303449"/>
            <a:ext cx="4328913" cy="44763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2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"/>
    </mc:Choice>
    <mc:Fallback xmlns="">
      <p:transition spd="slow" advTm="1171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C291-EC23-44D0-AE71-55F90F48E604}"/>
              </a:ext>
            </a:extLst>
          </p:cNvPr>
          <p:cNvSpPr/>
          <p:nvPr/>
        </p:nvSpPr>
        <p:spPr>
          <a:xfrm>
            <a:off x="144233" y="2303449"/>
            <a:ext cx="4328913" cy="44763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"/>
    </mc:Choice>
    <mc:Fallback xmlns="">
      <p:transition spd="slow" advTm="131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𝟓𝟎𝟎𝟓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C291-EC23-44D0-AE71-55F90F48E604}"/>
              </a:ext>
            </a:extLst>
          </p:cNvPr>
          <p:cNvSpPr/>
          <p:nvPr/>
        </p:nvSpPr>
        <p:spPr>
          <a:xfrm>
            <a:off x="144233" y="2303449"/>
            <a:ext cx="4328913" cy="44763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6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"/>
    </mc:Choice>
    <mc:Fallback xmlns="">
      <p:transition spd="slow" advTm="1867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C291-EC23-44D0-AE71-55F90F48E604}"/>
              </a:ext>
            </a:extLst>
          </p:cNvPr>
          <p:cNvSpPr/>
          <p:nvPr/>
        </p:nvSpPr>
        <p:spPr>
          <a:xfrm>
            <a:off x="144233" y="2303449"/>
            <a:ext cx="4328913" cy="44763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3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"/>
    </mc:Choice>
    <mc:Fallback xmlns="">
      <p:transition spd="slow" advTm="1217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C291-EC23-44D0-AE71-55F90F48E604}"/>
              </a:ext>
            </a:extLst>
          </p:cNvPr>
          <p:cNvSpPr/>
          <p:nvPr/>
        </p:nvSpPr>
        <p:spPr>
          <a:xfrm>
            <a:off x="144233" y="2303449"/>
            <a:ext cx="4328913" cy="44763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4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6"/>
    </mc:Choice>
    <mc:Fallback xmlns="">
      <p:transition spd="slow" advTm="9786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𝟓𝟎𝟎𝟓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𝟎𝟎𝟎𝟔𝟕𝟐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1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1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C291-EC23-44D0-AE71-55F90F48E604}"/>
              </a:ext>
            </a:extLst>
          </p:cNvPr>
          <p:cNvSpPr/>
          <p:nvPr/>
        </p:nvSpPr>
        <p:spPr>
          <a:xfrm>
            <a:off x="144233" y="2303449"/>
            <a:ext cx="4328913" cy="44763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7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"/>
    </mc:Choice>
    <mc:Fallback xmlns="">
      <p:transition spd="slow" advTm="131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exactly 9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</m:e>
                    </m:d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=5005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=0.000672 (3 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1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"/>
    </mc:Choice>
    <mc:Fallback xmlns="">
      <p:transition spd="slow" advTm="11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1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87920-975C-49C2-9050-94F789CA7AD9}"/>
              </a:ext>
            </a:extLst>
          </p:cNvPr>
          <p:cNvSpPr/>
          <p:nvPr/>
        </p:nvSpPr>
        <p:spPr>
          <a:xfrm>
            <a:off x="0" y="2303449"/>
            <a:ext cx="4593600" cy="31632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7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7"/>
    </mc:Choice>
    <mc:Fallback xmlns="">
      <p:transition spd="slow" advTm="6487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5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64"/>
    </mc:Choice>
    <mc:Fallback xmlns="">
      <p:transition spd="slow" advTm="33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9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"/>
    </mc:Choice>
    <mc:Fallback xmlns="">
      <p:transition spd="slow" advTm="1008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0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"/>
    </mc:Choice>
    <mc:Fallback xmlns="">
      <p:transition spd="slow" advTm="1216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0!9!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1!8!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436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4C80CD-58ED-4F36-BDA4-A0C5BCA571C9}"/>
              </a:ext>
            </a:extLst>
          </p:cNvPr>
          <p:cNvSpPr/>
          <p:nvPr/>
        </p:nvSpPr>
        <p:spPr>
          <a:xfrm>
            <a:off x="144233" y="2303449"/>
            <a:ext cx="4328913" cy="31979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47084-A3DF-4DC6-ADEA-B401442AE5C8}"/>
              </a:ext>
            </a:extLst>
          </p:cNvPr>
          <p:cNvSpPr/>
          <p:nvPr/>
        </p:nvSpPr>
        <p:spPr>
          <a:xfrm>
            <a:off x="144232" y="5984264"/>
            <a:ext cx="4328913" cy="6339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13476-6F36-45AE-AF66-C11A4A4DBD68}"/>
              </a:ext>
            </a:extLst>
          </p:cNvPr>
          <p:cNvSpPr/>
          <p:nvPr/>
        </p:nvSpPr>
        <p:spPr>
          <a:xfrm>
            <a:off x="3484025" y="5501390"/>
            <a:ext cx="1102965" cy="4871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6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1"/>
    </mc:Choice>
    <mc:Fallback xmlns="">
      <p:transition spd="slow" advTm="5281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1!8!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436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4C80CD-58ED-4F36-BDA4-A0C5BCA571C9}"/>
              </a:ext>
            </a:extLst>
          </p:cNvPr>
          <p:cNvSpPr/>
          <p:nvPr/>
        </p:nvSpPr>
        <p:spPr>
          <a:xfrm>
            <a:off x="144233" y="2303449"/>
            <a:ext cx="4328913" cy="31979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47084-A3DF-4DC6-ADEA-B401442AE5C8}"/>
              </a:ext>
            </a:extLst>
          </p:cNvPr>
          <p:cNvSpPr/>
          <p:nvPr/>
        </p:nvSpPr>
        <p:spPr>
          <a:xfrm>
            <a:off x="144232" y="5984264"/>
            <a:ext cx="4328913" cy="6339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0B9646-74F4-4AA0-BC2D-D4E0B3B21864}"/>
              </a:ext>
            </a:extLst>
          </p:cNvPr>
          <p:cNvSpPr/>
          <p:nvPr/>
        </p:nvSpPr>
        <p:spPr>
          <a:xfrm>
            <a:off x="3484025" y="5501390"/>
            <a:ext cx="1102965" cy="4871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2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8"/>
    </mc:Choice>
    <mc:Fallback xmlns="">
      <p:transition spd="slow" advTm="4978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0!9!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436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4C80CD-58ED-4F36-BDA4-A0C5BCA571C9}"/>
              </a:ext>
            </a:extLst>
          </p:cNvPr>
          <p:cNvSpPr/>
          <p:nvPr/>
        </p:nvSpPr>
        <p:spPr>
          <a:xfrm>
            <a:off x="144233" y="2303449"/>
            <a:ext cx="4328913" cy="31979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47084-A3DF-4DC6-ADEA-B401442AE5C8}"/>
              </a:ext>
            </a:extLst>
          </p:cNvPr>
          <p:cNvSpPr/>
          <p:nvPr/>
        </p:nvSpPr>
        <p:spPr>
          <a:xfrm>
            <a:off x="144232" y="5984264"/>
            <a:ext cx="4328913" cy="6339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F3D0F8-D79C-4098-B7E6-B63D84CE035D}"/>
              </a:ext>
            </a:extLst>
          </p:cNvPr>
          <p:cNvSpPr/>
          <p:nvPr/>
        </p:nvSpPr>
        <p:spPr>
          <a:xfrm>
            <a:off x="3484025" y="5501390"/>
            <a:ext cx="1102965" cy="4871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1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"/>
    </mc:Choice>
    <mc:Fallback xmlns="">
      <p:transition spd="slow" advTm="4584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0!9!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1!8!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436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4C80CD-58ED-4F36-BDA4-A0C5BCA571C9}"/>
              </a:ext>
            </a:extLst>
          </p:cNvPr>
          <p:cNvSpPr/>
          <p:nvPr/>
        </p:nvSpPr>
        <p:spPr>
          <a:xfrm>
            <a:off x="144233" y="2303449"/>
            <a:ext cx="4328913" cy="31979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47084-A3DF-4DC6-ADEA-B401442AE5C8}"/>
              </a:ext>
            </a:extLst>
          </p:cNvPr>
          <p:cNvSpPr/>
          <p:nvPr/>
        </p:nvSpPr>
        <p:spPr>
          <a:xfrm>
            <a:off x="144232" y="5984264"/>
            <a:ext cx="4328913" cy="6339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3E5C0F-DCAA-401E-922B-CA152E8B7DDA}"/>
              </a:ext>
            </a:extLst>
          </p:cNvPr>
          <p:cNvSpPr/>
          <p:nvPr/>
        </p:nvSpPr>
        <p:spPr>
          <a:xfrm>
            <a:off x="3484025" y="5501390"/>
            <a:ext cx="1102965" cy="4871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6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"/>
    </mc:Choice>
    <mc:Fallback xmlns="">
      <p:transition spd="slow" advTm="1472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0!9!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1!8!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436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5F1048-AC72-4F98-99BE-A53CB6658A9F}"/>
              </a:ext>
            </a:extLst>
          </p:cNvPr>
          <p:cNvSpPr/>
          <p:nvPr/>
        </p:nvSpPr>
        <p:spPr>
          <a:xfrm>
            <a:off x="144233" y="2303449"/>
            <a:ext cx="4328913" cy="43222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4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"/>
    </mc:Choice>
    <mc:Fallback xmlns="">
      <p:transition spd="slow" advTm="3121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GB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436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5F1048-AC72-4F98-99BE-A53CB6658A9F}"/>
              </a:ext>
            </a:extLst>
          </p:cNvPr>
          <p:cNvSpPr/>
          <p:nvPr/>
        </p:nvSpPr>
        <p:spPr>
          <a:xfrm>
            <a:off x="144233" y="2303449"/>
            <a:ext cx="4328913" cy="43222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7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3"/>
    </mc:Choice>
    <mc:Fallback xmlns="">
      <p:transition spd="slow" advTm="3283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0!9!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1!8!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436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5F1048-AC72-4F98-99BE-A53CB6658A9F}"/>
              </a:ext>
            </a:extLst>
          </p:cNvPr>
          <p:cNvSpPr/>
          <p:nvPr/>
        </p:nvSpPr>
        <p:spPr>
          <a:xfrm>
            <a:off x="144233" y="2303449"/>
            <a:ext cx="4328913" cy="43222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0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"/>
    </mc:Choice>
    <mc:Fallback xmlns="">
      <p:transition spd="slow" advTm="13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117CA9-92FA-40BF-9EF9-23B29A449CA9}"/>
              </a:ext>
            </a:extLst>
          </p:cNvPr>
          <p:cNvSpPr/>
          <p:nvPr/>
        </p:nvSpPr>
        <p:spPr>
          <a:xfrm>
            <a:off x="0" y="2303449"/>
            <a:ext cx="4593600" cy="31632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6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3"/>
    </mc:Choice>
    <mc:Fallback xmlns="">
      <p:transition spd="slow" advTm="4723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0!9!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1!8!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436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5B845D-1E05-44DC-897A-67689567ED58}"/>
              </a:ext>
            </a:extLst>
          </p:cNvPr>
          <p:cNvSpPr/>
          <p:nvPr/>
        </p:nvSpPr>
        <p:spPr>
          <a:xfrm>
            <a:off x="144233" y="2303449"/>
            <a:ext cx="4328913" cy="43222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1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9"/>
    </mc:Choice>
    <mc:Fallback xmlns="">
      <p:transition spd="slow" advTm="6279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0!9!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1!8!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𝟒𝟑𝟔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GB" sz="21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GB" sz="21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5B845D-1E05-44DC-897A-67689567ED58}"/>
              </a:ext>
            </a:extLst>
          </p:cNvPr>
          <p:cNvSpPr/>
          <p:nvPr/>
        </p:nvSpPr>
        <p:spPr>
          <a:xfrm>
            <a:off x="144233" y="2303449"/>
            <a:ext cx="4328913" cy="43222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5"/>
    </mc:Choice>
    <mc:Fallback xmlns="">
      <p:transition spd="slow" advTm="6325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0!9!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1!8!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436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5B845D-1E05-44DC-897A-67689567ED58}"/>
              </a:ext>
            </a:extLst>
          </p:cNvPr>
          <p:cNvSpPr/>
          <p:nvPr/>
        </p:nvSpPr>
        <p:spPr>
          <a:xfrm>
            <a:off x="144233" y="2303449"/>
            <a:ext cx="4328913" cy="43222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"/>
    </mc:Choice>
    <mc:Fallback xmlns="">
      <p:transition spd="slow" advTm="1309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randomly chosen member of an A Level Maths class also studies A Level Literature is 0.2.  A random sample of 15 members of the class is taken.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Use your model to calculate the probability that less than 2 members in the sample study Literature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GB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0!9!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9!</m:t>
                          </m:r>
                        </m:num>
                        <m:den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1!8!</m:t>
                          </m:r>
                        </m:den>
                      </m:f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436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(3 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GB" sz="2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04635"/>
                <a:ext cx="6744132" cy="5275172"/>
              </a:xfrm>
              <a:prstGeom prst="rect">
                <a:avLst/>
              </a:prstGeom>
              <a:blipFill>
                <a:blip r:embed="rId6"/>
                <a:stretch>
                  <a:fillRect l="-1085" r="-723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F137264-7A4F-40FF-9268-6DBCE59B716C}"/>
              </a:ext>
            </a:extLst>
          </p:cNvPr>
          <p:cNvSpPr txBox="1">
            <a:spLocks/>
          </p:cNvSpPr>
          <p:nvPr/>
        </p:nvSpPr>
        <p:spPr>
          <a:xfrm>
            <a:off x="5303634" y="3789681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2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"/>
    </mc:Choice>
    <mc:Fallback xmlns="">
      <p:transition spd="slow" advTm="1078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3473739" cy="365125"/>
          </a:xfrm>
        </p:spPr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84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61425" cy="1608404"/>
          </a:xfrm>
        </p:spPr>
        <p:txBody>
          <a:bodyPr/>
          <a:lstStyle/>
          <a:p>
            <a:pPr algn="ctr"/>
            <a:r>
              <a:rPr lang="en-GB" dirty="0"/>
              <a:t>REVIEW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78583" y="1373459"/>
            <a:ext cx="6527417" cy="4937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  <a:latin typeface="+mj-lt"/>
              </a:rPr>
              <a:t>If you have understood the content of this session, you should be able to:</a:t>
            </a:r>
          </a:p>
          <a:p>
            <a:endParaRPr lang="en-GB" sz="2400" dirty="0">
              <a:solidFill>
                <a:srgbClr val="0000FF"/>
              </a:solidFill>
              <a:latin typeface="+mj-lt"/>
            </a:endParaRPr>
          </a:p>
          <a:p>
            <a:r>
              <a:rPr lang="en-GB" sz="2400" dirty="0">
                <a:solidFill>
                  <a:srgbClr val="0000FF"/>
                </a:solidFill>
                <a:latin typeface="+mj-lt"/>
              </a:rPr>
              <a:t>Understand the model of the binomial distribution and comment on appropriateness;</a:t>
            </a:r>
          </a:p>
          <a:p>
            <a:endParaRPr lang="en-GB" sz="2400" dirty="0">
              <a:solidFill>
                <a:srgbClr val="0000FF"/>
              </a:solidFill>
              <a:latin typeface="+mj-lt"/>
            </a:endParaRPr>
          </a:p>
          <a:p>
            <a:r>
              <a:rPr lang="en-GB" sz="2400" dirty="0">
                <a:solidFill>
                  <a:srgbClr val="0000FF"/>
                </a:solidFill>
                <a:latin typeface="+mj-lt"/>
              </a:rPr>
              <a:t>Calculate individual probabilities for the binomial distribution.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6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3"/>
    </mc:Choice>
    <mc:Fallback xmlns="">
      <p:transition spd="slow" advTm="19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3473739" cy="365125"/>
          </a:xfrm>
        </p:spPr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85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61425" cy="1608404"/>
          </a:xfrm>
        </p:spPr>
        <p:txBody>
          <a:bodyPr/>
          <a:lstStyle/>
          <a:p>
            <a:pPr algn="ctr"/>
            <a:r>
              <a:rPr lang="en-GB" dirty="0"/>
              <a:t>REVIEW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78583" y="1373459"/>
            <a:ext cx="6527417" cy="4937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  <a:latin typeface="+mj-lt"/>
              </a:rPr>
              <a:t>If you have understood the content of this session, you should be able to:</a:t>
            </a:r>
          </a:p>
          <a:p>
            <a:endParaRPr lang="en-GB" sz="2400" dirty="0">
              <a:solidFill>
                <a:srgbClr val="0000FF"/>
              </a:solidFill>
              <a:latin typeface="+mj-lt"/>
            </a:endParaRPr>
          </a:p>
          <a:p>
            <a:r>
              <a:rPr lang="en-GB" sz="2400" dirty="0">
                <a:solidFill>
                  <a:srgbClr val="0000FF"/>
                </a:solidFill>
                <a:latin typeface="+mj-lt"/>
              </a:rPr>
              <a:t>Understand the model of the binomial distribution and comment on appropriateness;</a:t>
            </a:r>
          </a:p>
          <a:p>
            <a:endParaRPr lang="en-GB" sz="2400" dirty="0">
              <a:solidFill>
                <a:srgbClr val="0000FF"/>
              </a:solidFill>
              <a:latin typeface="+mj-lt"/>
            </a:endParaRPr>
          </a:p>
          <a:p>
            <a:r>
              <a:rPr lang="en-GB" sz="2400" dirty="0">
                <a:solidFill>
                  <a:srgbClr val="0000FF"/>
                </a:solidFill>
                <a:latin typeface="+mj-lt"/>
              </a:rPr>
              <a:t>Calculate individual probabilities for the binomial distribution.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"/>
    </mc:Choice>
    <mc:Fallback xmlns="">
      <p:transition spd="slow" advTm="379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600761"/>
            <a:ext cx="3009207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4" y="5945824"/>
            <a:ext cx="8825899" cy="547350"/>
          </a:xfrm>
        </p:spPr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86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4849811" cy="318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00FF"/>
                </a:solidFill>
              </a:rPr>
              <a:t>Now attempt the exercises in your text book related to this topic.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7"/>
    </mc:Choice>
    <mc:Fallback xmlns="">
      <p:transition spd="slow" advTm="8787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82736" y="591748"/>
            <a:ext cx="4279285" cy="702406"/>
          </a:xfrm>
        </p:spPr>
        <p:txBody>
          <a:bodyPr anchor="t">
            <a:normAutofit/>
          </a:bodyPr>
          <a:lstStyle/>
          <a:p>
            <a:r>
              <a:rPr lang="en-US" sz="3200" dirty="0"/>
              <a:t>Copyright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200" b="1" dirty="0">
                <a:solidFill>
                  <a:srgbClr val="000000"/>
                </a:solidFill>
              </a:rPr>
              <a:t>© Z. Ali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98915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"/>
    </mc:Choice>
    <mc:Fallback xmlns="">
      <p:transition spd="slow" advTm="78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 txBox="1">
                <a:spLocks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9,</m:t>
                        </m:r>
                        <m:f>
                          <m:fPr>
                            <m:ctrlPr>
                              <a:rPr lang="en-GB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Find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:endParaRPr lang="en-GB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GB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1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1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5" y="1504635"/>
                <a:ext cx="6398744" cy="5275172"/>
              </a:xfrm>
              <a:prstGeom prst="rect">
                <a:avLst/>
              </a:prstGeom>
              <a:blipFill>
                <a:blip r:embed="rId6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 an experiment, when carrying out a number of trials, a random variable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represents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successful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can be modelled by a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if: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number of trials</a:t>
                </a:r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is fixed;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There are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two possible outcomes</a:t>
                </a:r>
                <a:r>
                  <a:rPr lang="en-GB" sz="2000" dirty="0">
                    <a:solidFill>
                      <a:srgbClr val="0000FF"/>
                    </a:solidFill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Success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Failure</m:t>
                        </m:r>
                      </m:e>
                    </m:d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</a:t>
                </a:r>
                <a:endParaRPr lang="en-GB" sz="2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b="0" dirty="0">
                    <a:solidFill>
                      <a:srgbClr val="0000FF"/>
                    </a:solidFill>
                  </a:rPr>
                  <a:t>We denote this as: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and have: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sPre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4234" y="2303450"/>
                <a:ext cx="4904831" cy="4708943"/>
              </a:xfrm>
              <a:blipFill>
                <a:blip r:embed="rId7"/>
                <a:stretch>
                  <a:fillRect l="-1368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2025109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3F7E3F-445C-4A88-99AD-AA499DB32F3B}"/>
              </a:ext>
            </a:extLst>
          </p:cNvPr>
          <p:cNvSpPr/>
          <p:nvPr/>
        </p:nvSpPr>
        <p:spPr>
          <a:xfrm>
            <a:off x="0" y="2303449"/>
            <a:ext cx="4593600" cy="31632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7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4"/>
    </mc:Choice>
    <mc:Fallback xmlns="">
      <p:transition spd="slow" advTm="711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3.1|9.1|4.4|4.4|5.7|6.5|1.5|11.2|15.2|4.4|5.3|14.5|15.8|1.4|6.7|1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.6|3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2|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.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14271</Words>
  <Application>Microsoft Office PowerPoint</Application>
  <PresentationFormat>Widescreen</PresentationFormat>
  <Paragraphs>1449</Paragraphs>
  <Slides>87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</vt:lpstr>
      <vt:lpstr>Calibri</vt:lpstr>
      <vt:lpstr>Cambria Math</vt:lpstr>
      <vt:lpstr>Comic Sans MS</vt:lpstr>
      <vt:lpstr>Franklin Gothic Book</vt:lpstr>
      <vt:lpstr>Office Theme</vt:lpstr>
      <vt:lpstr>Statistical Distributions</vt:lpstr>
      <vt:lpstr>Objectives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Recap</vt:lpstr>
      <vt:lpstr>Recap</vt:lpstr>
      <vt:lpstr>Exercises</vt:lpstr>
      <vt:lpstr>Copyright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2019-11-01T22:00:39Z</dcterms:created>
  <dcterms:modified xsi:type="dcterms:W3CDTF">2024-08-14T05:16:52Z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