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tags/tag20.xml" ContentType="application/vnd.openxmlformats-officedocument.presentationml.tags+xml"/>
  <Override PartName="/ppt/notesSlides/notesSlide22.xml" ContentType="application/vnd.openxmlformats-officedocument.presentationml.notesSlide+xml"/>
  <Override PartName="/ppt/tags/tag21.xml" ContentType="application/vnd.openxmlformats-officedocument.presentationml.tags+xml"/>
  <Override PartName="/ppt/notesSlides/notesSlide23.xml" ContentType="application/vnd.openxmlformats-officedocument.presentationml.notesSlide+xml"/>
  <Override PartName="/ppt/tags/tag22.xml" ContentType="application/vnd.openxmlformats-officedocument.presentationml.tags+xml"/>
  <Override PartName="/ppt/notesSlides/notesSlide24.xml" ContentType="application/vnd.openxmlformats-officedocument.presentationml.notesSlide+xml"/>
  <Override PartName="/ppt/tags/tag23.xml" ContentType="application/vnd.openxmlformats-officedocument.presentationml.tags+xml"/>
  <Override PartName="/ppt/notesSlides/notesSlide25.xml" ContentType="application/vnd.openxmlformats-officedocument.presentationml.notesSlide+xml"/>
  <Override PartName="/ppt/tags/tag24.xml" ContentType="application/vnd.openxmlformats-officedocument.presentationml.tags+xml"/>
  <Override PartName="/ppt/notesSlides/notesSlide26.xml" ContentType="application/vnd.openxmlformats-officedocument.presentationml.notesSlide+xml"/>
  <Override PartName="/ppt/tags/tag25.xml" ContentType="application/vnd.openxmlformats-officedocument.presentationml.tags+xml"/>
  <Override PartName="/ppt/notesSlides/notesSlide27.xml" ContentType="application/vnd.openxmlformats-officedocument.presentationml.notesSlide+xml"/>
  <Override PartName="/ppt/tags/tag26.xml" ContentType="application/vnd.openxmlformats-officedocument.presentationml.tags+xml"/>
  <Override PartName="/ppt/notesSlides/notesSlide28.xml" ContentType="application/vnd.openxmlformats-officedocument.presentationml.notesSlide+xml"/>
  <Override PartName="/ppt/tags/tag27.xml" ContentType="application/vnd.openxmlformats-officedocument.presentationml.tags+xml"/>
  <Override PartName="/ppt/notesSlides/notesSlide29.xml" ContentType="application/vnd.openxmlformats-officedocument.presentationml.notesSlide+xml"/>
  <Override PartName="/ppt/tags/tag28.xml" ContentType="application/vnd.openxmlformats-officedocument.presentationml.tags+xml"/>
  <Override PartName="/ppt/notesSlides/notesSlide30.xml" ContentType="application/vnd.openxmlformats-officedocument.presentationml.notesSlide+xml"/>
  <Override PartName="/ppt/tags/tag29.xml" ContentType="application/vnd.openxmlformats-officedocument.presentationml.tags+xml"/>
  <Override PartName="/ppt/notesSlides/notesSlide31.xml" ContentType="application/vnd.openxmlformats-officedocument.presentationml.notesSlide+xml"/>
  <Override PartName="/ppt/tags/tag30.xml" ContentType="application/vnd.openxmlformats-officedocument.presentationml.tags+xml"/>
  <Override PartName="/ppt/notesSlides/notesSlide32.xml" ContentType="application/vnd.openxmlformats-officedocument.presentationml.notesSlide+xml"/>
  <Override PartName="/ppt/tags/tag31.xml" ContentType="application/vnd.openxmlformats-officedocument.presentationml.tags+xml"/>
  <Override PartName="/ppt/notesSlides/notesSlide33.xml" ContentType="application/vnd.openxmlformats-officedocument.presentationml.notesSlide+xml"/>
  <Override PartName="/ppt/tags/tag32.xml" ContentType="application/vnd.openxmlformats-officedocument.presentationml.tags+xml"/>
  <Override PartName="/ppt/notesSlides/notesSlide34.xml" ContentType="application/vnd.openxmlformats-officedocument.presentationml.notesSlide+xml"/>
  <Override PartName="/ppt/tags/tag33.xml" ContentType="application/vnd.openxmlformats-officedocument.presentationml.tags+xml"/>
  <Override PartName="/ppt/notesSlides/notesSlide35.xml" ContentType="application/vnd.openxmlformats-officedocument.presentationml.notesSlide+xml"/>
  <Override PartName="/ppt/tags/tag34.xml" ContentType="application/vnd.openxmlformats-officedocument.presentationml.tags+xml"/>
  <Override PartName="/ppt/notesSlides/notesSlide36.xml" ContentType="application/vnd.openxmlformats-officedocument.presentationml.notesSlide+xml"/>
  <Override PartName="/ppt/tags/tag35.xml" ContentType="application/vnd.openxmlformats-officedocument.presentationml.tags+xml"/>
  <Override PartName="/ppt/notesSlides/notesSlide37.xml" ContentType="application/vnd.openxmlformats-officedocument.presentationml.notesSlide+xml"/>
  <Override PartName="/ppt/tags/tag36.xml" ContentType="application/vnd.openxmlformats-officedocument.presentationml.tags+xml"/>
  <Override PartName="/ppt/notesSlides/notesSlide38.xml" ContentType="application/vnd.openxmlformats-officedocument.presentationml.notesSlide+xml"/>
  <Override PartName="/ppt/tags/tag37.xml" ContentType="application/vnd.openxmlformats-officedocument.presentationml.tags+xml"/>
  <Override PartName="/ppt/notesSlides/notesSlide39.xml" ContentType="application/vnd.openxmlformats-officedocument.presentationml.notesSlide+xml"/>
  <Override PartName="/ppt/tags/tag38.xml" ContentType="application/vnd.openxmlformats-officedocument.presentationml.tags+xml"/>
  <Override PartName="/ppt/notesSlides/notesSlide40.xml" ContentType="application/vnd.openxmlformats-officedocument.presentationml.notesSlide+xml"/>
  <Override PartName="/ppt/tags/tag39.xml" ContentType="application/vnd.openxmlformats-officedocument.presentationml.tags+xml"/>
  <Override PartName="/ppt/notesSlides/notesSlide41.xml" ContentType="application/vnd.openxmlformats-officedocument.presentationml.notesSlide+xml"/>
  <Override PartName="/ppt/tags/tag40.xml" ContentType="application/vnd.openxmlformats-officedocument.presentationml.tags+xml"/>
  <Override PartName="/ppt/notesSlides/notesSlide42.xml" ContentType="application/vnd.openxmlformats-officedocument.presentationml.notesSlide+xml"/>
  <Override PartName="/ppt/tags/tag41.xml" ContentType="application/vnd.openxmlformats-officedocument.presentationml.tags+xml"/>
  <Override PartName="/ppt/notesSlides/notesSlide43.xml" ContentType="application/vnd.openxmlformats-officedocument.presentationml.notesSlide+xml"/>
  <Override PartName="/ppt/tags/tag42.xml" ContentType="application/vnd.openxmlformats-officedocument.presentationml.tags+xml"/>
  <Override PartName="/ppt/notesSlides/notesSlide44.xml" ContentType="application/vnd.openxmlformats-officedocument.presentationml.notesSlide+xml"/>
  <Override PartName="/ppt/tags/tag43.xml" ContentType="application/vnd.openxmlformats-officedocument.presentationml.tags+xml"/>
  <Override PartName="/ppt/notesSlides/notesSlide45.xml" ContentType="application/vnd.openxmlformats-officedocument.presentationml.notesSlide+xml"/>
  <Override PartName="/ppt/tags/tag44.xml" ContentType="application/vnd.openxmlformats-officedocument.presentationml.tags+xml"/>
  <Override PartName="/ppt/notesSlides/notesSlide46.xml" ContentType="application/vnd.openxmlformats-officedocument.presentationml.notesSlide+xml"/>
  <Override PartName="/ppt/tags/tag45.xml" ContentType="application/vnd.openxmlformats-officedocument.presentationml.tags+xml"/>
  <Override PartName="/ppt/notesSlides/notesSlide47.xml" ContentType="application/vnd.openxmlformats-officedocument.presentationml.notesSlide+xml"/>
  <Override PartName="/ppt/tags/tag46.xml" ContentType="application/vnd.openxmlformats-officedocument.presentationml.tags+xml"/>
  <Override PartName="/ppt/notesSlides/notesSlide48.xml" ContentType="application/vnd.openxmlformats-officedocument.presentationml.notesSlide+xml"/>
  <Override PartName="/ppt/tags/tag47.xml" ContentType="application/vnd.openxmlformats-officedocument.presentationml.tags+xml"/>
  <Override PartName="/ppt/notesSlides/notesSlide49.xml" ContentType="application/vnd.openxmlformats-officedocument.presentationml.notesSlide+xml"/>
  <Override PartName="/ppt/tags/tag48.xml" ContentType="application/vnd.openxmlformats-officedocument.presentationml.tags+xml"/>
  <Override PartName="/ppt/notesSlides/notesSlide50.xml" ContentType="application/vnd.openxmlformats-officedocument.presentationml.notesSlide+xml"/>
  <Override PartName="/ppt/tags/tag49.xml" ContentType="application/vnd.openxmlformats-officedocument.presentationml.tags+xml"/>
  <Override PartName="/ppt/notesSlides/notesSlide51.xml" ContentType="application/vnd.openxmlformats-officedocument.presentationml.notesSlide+xml"/>
  <Override PartName="/ppt/tags/tag50.xml" ContentType="application/vnd.openxmlformats-officedocument.presentationml.tags+xml"/>
  <Override PartName="/ppt/notesSlides/notesSlide52.xml" ContentType="application/vnd.openxmlformats-officedocument.presentationml.notesSlide+xml"/>
  <Override PartName="/ppt/tags/tag51.xml" ContentType="application/vnd.openxmlformats-officedocument.presentationml.tags+xml"/>
  <Override PartName="/ppt/notesSlides/notesSlide53.xml" ContentType="application/vnd.openxmlformats-officedocument.presentationml.notesSlide+xml"/>
  <Override PartName="/ppt/tags/tag52.xml" ContentType="application/vnd.openxmlformats-officedocument.presentationml.tags+xml"/>
  <Override PartName="/ppt/notesSlides/notesSlide54.xml" ContentType="application/vnd.openxmlformats-officedocument.presentationml.notesSlide+xml"/>
  <Override PartName="/ppt/tags/tag53.xml" ContentType="application/vnd.openxmlformats-officedocument.presentationml.tags+xml"/>
  <Override PartName="/ppt/notesSlides/notesSlide55.xml" ContentType="application/vnd.openxmlformats-officedocument.presentationml.notesSlide+xml"/>
  <Override PartName="/ppt/tags/tag54.xml" ContentType="application/vnd.openxmlformats-officedocument.presentationml.tags+xml"/>
  <Override PartName="/ppt/notesSlides/notesSlide56.xml" ContentType="application/vnd.openxmlformats-officedocument.presentationml.notesSlide+xml"/>
  <Override PartName="/ppt/tags/tag55.xml" ContentType="application/vnd.openxmlformats-officedocument.presentationml.tags+xml"/>
  <Override PartName="/ppt/notesSlides/notesSlide57.xml" ContentType="application/vnd.openxmlformats-officedocument.presentationml.notesSlide+xml"/>
  <Override PartName="/ppt/tags/tag56.xml" ContentType="application/vnd.openxmlformats-officedocument.presentationml.tags+xml"/>
  <Override PartName="/ppt/notesSlides/notesSlide58.xml" ContentType="application/vnd.openxmlformats-officedocument.presentationml.notesSlide+xml"/>
  <Override PartName="/ppt/tags/tag57.xml" ContentType="application/vnd.openxmlformats-officedocument.presentationml.tags+xml"/>
  <Override PartName="/ppt/notesSlides/notesSlide59.xml" ContentType="application/vnd.openxmlformats-officedocument.presentationml.notesSlide+xml"/>
  <Override PartName="/ppt/tags/tag58.xml" ContentType="application/vnd.openxmlformats-officedocument.presentationml.tags+xml"/>
  <Override PartName="/ppt/notesSlides/notesSlide60.xml" ContentType="application/vnd.openxmlformats-officedocument.presentationml.notesSlide+xml"/>
  <Override PartName="/ppt/tags/tag59.xml" ContentType="application/vnd.openxmlformats-officedocument.presentationml.tags+xml"/>
  <Override PartName="/ppt/notesSlides/notesSlide61.xml" ContentType="application/vnd.openxmlformats-officedocument.presentationml.notesSlide+xml"/>
  <Override PartName="/ppt/tags/tag60.xml" ContentType="application/vnd.openxmlformats-officedocument.presentationml.tags+xml"/>
  <Override PartName="/ppt/notesSlides/notesSlide62.xml" ContentType="application/vnd.openxmlformats-officedocument.presentationml.notesSlide+xml"/>
  <Override PartName="/ppt/tags/tag61.xml" ContentType="application/vnd.openxmlformats-officedocument.presentationml.tags+xml"/>
  <Override PartName="/ppt/notesSlides/notesSlide63.xml" ContentType="application/vnd.openxmlformats-officedocument.presentationml.notesSlide+xml"/>
  <Override PartName="/ppt/tags/tag62.xml" ContentType="application/vnd.openxmlformats-officedocument.presentationml.tags+xml"/>
  <Override PartName="/ppt/notesSlides/notesSlide64.xml" ContentType="application/vnd.openxmlformats-officedocument.presentationml.notesSlide+xml"/>
  <Override PartName="/ppt/tags/tag63.xml" ContentType="application/vnd.openxmlformats-officedocument.presentationml.tags+xml"/>
  <Override PartName="/ppt/notesSlides/notesSlide65.xml" ContentType="application/vnd.openxmlformats-officedocument.presentationml.notesSlide+xml"/>
  <Override PartName="/ppt/tags/tag64.xml" ContentType="application/vnd.openxmlformats-officedocument.presentationml.tags+xml"/>
  <Override PartName="/ppt/notesSlides/notesSlide66.xml" ContentType="application/vnd.openxmlformats-officedocument.presentationml.notesSlide+xml"/>
  <Override PartName="/ppt/tags/tag65.xml" ContentType="application/vnd.openxmlformats-officedocument.presentationml.tags+xml"/>
  <Override PartName="/ppt/notesSlides/notesSlide67.xml" ContentType="application/vnd.openxmlformats-officedocument.presentationml.notesSlide+xml"/>
  <Override PartName="/ppt/tags/tag66.xml" ContentType="application/vnd.openxmlformats-officedocument.presentationml.tags+xml"/>
  <Override PartName="/ppt/notesSlides/notesSlide68.xml" ContentType="application/vnd.openxmlformats-officedocument.presentationml.notesSlide+xml"/>
  <Override PartName="/ppt/tags/tag67.xml" ContentType="application/vnd.openxmlformats-officedocument.presentationml.tags+xml"/>
  <Override PartName="/ppt/notesSlides/notesSlide69.xml" ContentType="application/vnd.openxmlformats-officedocument.presentationml.notesSlide+xml"/>
  <Override PartName="/ppt/tags/tag68.xml" ContentType="application/vnd.openxmlformats-officedocument.presentationml.tags+xml"/>
  <Override PartName="/ppt/notesSlides/notesSlide70.xml" ContentType="application/vnd.openxmlformats-officedocument.presentationml.notesSlide+xml"/>
  <Override PartName="/ppt/tags/tag69.xml" ContentType="application/vnd.openxmlformats-officedocument.presentationml.tags+xml"/>
  <Override PartName="/ppt/notesSlides/notesSlide71.xml" ContentType="application/vnd.openxmlformats-officedocument.presentationml.notesSlide+xml"/>
  <Override PartName="/ppt/tags/tag70.xml" ContentType="application/vnd.openxmlformats-officedocument.presentationml.tags+xml"/>
  <Override PartName="/ppt/notesSlides/notesSlide72.xml" ContentType="application/vnd.openxmlformats-officedocument.presentationml.notesSlide+xml"/>
  <Override PartName="/ppt/tags/tag71.xml" ContentType="application/vnd.openxmlformats-officedocument.presentationml.tags+xml"/>
  <Override PartName="/ppt/notesSlides/notesSlide73.xml" ContentType="application/vnd.openxmlformats-officedocument.presentationml.notesSlide+xml"/>
  <Override PartName="/ppt/tags/tag72.xml" ContentType="application/vnd.openxmlformats-officedocument.presentationml.tags+xml"/>
  <Override PartName="/ppt/notesSlides/notesSlide74.xml" ContentType="application/vnd.openxmlformats-officedocument.presentationml.notesSlide+xml"/>
  <Override PartName="/ppt/tags/tag73.xml" ContentType="application/vnd.openxmlformats-officedocument.presentationml.tags+xml"/>
  <Override PartName="/ppt/notesSlides/notesSlide75.xml" ContentType="application/vnd.openxmlformats-officedocument.presentationml.notesSlide+xml"/>
  <Override PartName="/ppt/tags/tag74.xml" ContentType="application/vnd.openxmlformats-officedocument.presentationml.tags+xml"/>
  <Override PartName="/ppt/notesSlides/notesSlide76.xml" ContentType="application/vnd.openxmlformats-officedocument.presentationml.notesSlide+xml"/>
  <Override PartName="/ppt/tags/tag75.xml" ContentType="application/vnd.openxmlformats-officedocument.presentationml.tags+xml"/>
  <Override PartName="/ppt/notesSlides/notesSlide77.xml" ContentType="application/vnd.openxmlformats-officedocument.presentationml.notesSlide+xml"/>
  <Override PartName="/ppt/tags/tag76.xml" ContentType="application/vnd.openxmlformats-officedocument.presentationml.tags+xml"/>
  <Override PartName="/ppt/notesSlides/notesSlide78.xml" ContentType="application/vnd.openxmlformats-officedocument.presentationml.notesSlide+xml"/>
  <Override PartName="/ppt/tags/tag77.xml" ContentType="application/vnd.openxmlformats-officedocument.presentationml.tags+xml"/>
  <Override PartName="/ppt/notesSlides/notesSlide79.xml" ContentType="application/vnd.openxmlformats-officedocument.presentationml.notesSlide+xml"/>
  <Override PartName="/ppt/tags/tag78.xml" ContentType="application/vnd.openxmlformats-officedocument.presentationml.tags+xml"/>
  <Override PartName="/ppt/notesSlides/notesSlide80.xml" ContentType="application/vnd.openxmlformats-officedocument.presentationml.notesSlide+xml"/>
  <Override PartName="/ppt/tags/tag79.xml" ContentType="application/vnd.openxmlformats-officedocument.presentationml.tags+xml"/>
  <Override PartName="/ppt/notesSlides/notesSlide81.xml" ContentType="application/vnd.openxmlformats-officedocument.presentationml.notesSlide+xml"/>
  <Override PartName="/ppt/tags/tag80.xml" ContentType="application/vnd.openxmlformats-officedocument.presentationml.tags+xml"/>
  <Override PartName="/ppt/notesSlides/notesSlide82.xml" ContentType="application/vnd.openxmlformats-officedocument.presentationml.notesSlide+xml"/>
  <Override PartName="/ppt/tags/tag81.xml" ContentType="application/vnd.openxmlformats-officedocument.presentationml.tags+xml"/>
  <Override PartName="/ppt/notesSlides/notesSlide83.xml" ContentType="application/vnd.openxmlformats-officedocument.presentationml.notesSlide+xml"/>
  <Override PartName="/ppt/tags/tag82.xml" ContentType="application/vnd.openxmlformats-officedocument.presentationml.tags+xml"/>
  <Override PartName="/ppt/notesSlides/notesSlide84.xml" ContentType="application/vnd.openxmlformats-officedocument.presentationml.notesSlide+xml"/>
  <Override PartName="/ppt/tags/tag83.xml" ContentType="application/vnd.openxmlformats-officedocument.presentationml.tags+xml"/>
  <Override PartName="/ppt/notesSlides/notesSlide85.xml" ContentType="application/vnd.openxmlformats-officedocument.presentationml.notesSlide+xml"/>
  <Override PartName="/ppt/tags/tag84.xml" ContentType="application/vnd.openxmlformats-officedocument.presentationml.tags+xml"/>
  <Override PartName="/ppt/notesSlides/notesSlide86.xml" ContentType="application/vnd.openxmlformats-officedocument.presentationml.notesSlide+xml"/>
  <Override PartName="/ppt/tags/tag85.xml" ContentType="application/vnd.openxmlformats-officedocument.presentationml.tags+xml"/>
  <Override PartName="/ppt/notesSlides/notesSlide87.xml" ContentType="application/vnd.openxmlformats-officedocument.presentationml.notesSlide+xml"/>
  <Override PartName="/ppt/tags/tag86.xml" ContentType="application/vnd.openxmlformats-officedocument.presentationml.tags+xml"/>
  <Override PartName="/ppt/notesSlides/notesSlide88.xml" ContentType="application/vnd.openxmlformats-officedocument.presentationml.notesSlide+xml"/>
  <Override PartName="/ppt/tags/tag87.xml" ContentType="application/vnd.openxmlformats-officedocument.presentationml.tags+xml"/>
  <Override PartName="/ppt/notesSlides/notesSlide89.xml" ContentType="application/vnd.openxmlformats-officedocument.presentationml.notesSlide+xml"/>
  <Override PartName="/ppt/tags/tag88.xml" ContentType="application/vnd.openxmlformats-officedocument.presentationml.tags+xml"/>
  <Override PartName="/ppt/notesSlides/notesSlide90.xml" ContentType="application/vnd.openxmlformats-officedocument.presentationml.notesSlide+xml"/>
  <Override PartName="/ppt/tags/tag89.xml" ContentType="application/vnd.openxmlformats-officedocument.presentationml.tags+xml"/>
  <Override PartName="/ppt/notesSlides/notesSlide91.xml" ContentType="application/vnd.openxmlformats-officedocument.presentationml.notesSlide+xml"/>
  <Override PartName="/ppt/tags/tag90.xml" ContentType="application/vnd.openxmlformats-officedocument.presentationml.tags+xml"/>
  <Override PartName="/ppt/notesSlides/notesSlide92.xml" ContentType="application/vnd.openxmlformats-officedocument.presentationml.notesSlide+xml"/>
  <Override PartName="/ppt/tags/tag91.xml" ContentType="application/vnd.openxmlformats-officedocument.presentationml.tags+xml"/>
  <Override PartName="/ppt/notesSlides/notesSlide93.xml" ContentType="application/vnd.openxmlformats-officedocument.presentationml.notesSlide+xml"/>
  <Override PartName="/ppt/tags/tag92.xml" ContentType="application/vnd.openxmlformats-officedocument.presentationml.tags+xml"/>
  <Override PartName="/ppt/notesSlides/notesSlide94.xml" ContentType="application/vnd.openxmlformats-officedocument.presentationml.notesSlide+xml"/>
  <Override PartName="/ppt/tags/tag93.xml" ContentType="application/vnd.openxmlformats-officedocument.presentationml.tags+xml"/>
  <Override PartName="/ppt/notesSlides/notesSlide95.xml" ContentType="application/vnd.openxmlformats-officedocument.presentationml.notesSlide+xml"/>
  <Override PartName="/ppt/tags/tag94.xml" ContentType="application/vnd.openxmlformats-officedocument.presentationml.tags+xml"/>
  <Override PartName="/ppt/notesSlides/notesSlide96.xml" ContentType="application/vnd.openxmlformats-officedocument.presentationml.notesSlide+xml"/>
  <Override PartName="/ppt/tags/tag95.xml" ContentType="application/vnd.openxmlformats-officedocument.presentationml.tags+xml"/>
  <Override PartName="/ppt/notesSlides/notesSlide97.xml" ContentType="application/vnd.openxmlformats-officedocument.presentationml.notesSlide+xml"/>
  <Override PartName="/ppt/tags/tag96.xml" ContentType="application/vnd.openxmlformats-officedocument.presentationml.tags+xml"/>
  <Override PartName="/ppt/notesSlides/notesSlide98.xml" ContentType="application/vnd.openxmlformats-officedocument.presentationml.notesSlide+xml"/>
  <Override PartName="/ppt/tags/tag97.xml" ContentType="application/vnd.openxmlformats-officedocument.presentationml.tags+xml"/>
  <Override PartName="/ppt/notesSlides/notesSlide99.xml" ContentType="application/vnd.openxmlformats-officedocument.presentationml.notesSlide+xml"/>
  <Override PartName="/ppt/tags/tag98.xml" ContentType="application/vnd.openxmlformats-officedocument.presentationml.tags+xml"/>
  <Override PartName="/ppt/notesSlides/notesSlide100.xml" ContentType="application/vnd.openxmlformats-officedocument.presentationml.notesSlide+xml"/>
  <Override PartName="/ppt/tags/tag99.xml" ContentType="application/vnd.openxmlformats-officedocument.presentationml.tags+xml"/>
  <Override PartName="/ppt/notesSlides/notesSlide101.xml" ContentType="application/vnd.openxmlformats-officedocument.presentationml.notesSlide+xml"/>
  <Override PartName="/ppt/tags/tag100.xml" ContentType="application/vnd.openxmlformats-officedocument.presentationml.tags+xml"/>
  <Override PartName="/ppt/notesSlides/notesSlide102.xml" ContentType="application/vnd.openxmlformats-officedocument.presentationml.notesSlide+xml"/>
  <Override PartName="/ppt/tags/tag101.xml" ContentType="application/vnd.openxmlformats-officedocument.presentationml.tags+xml"/>
  <Override PartName="/ppt/notesSlides/notesSlide103.xml" ContentType="application/vnd.openxmlformats-officedocument.presentationml.notesSlide+xml"/>
  <Override PartName="/ppt/tags/tag102.xml" ContentType="application/vnd.openxmlformats-officedocument.presentationml.tags+xml"/>
  <Override PartName="/ppt/notesSlides/notesSlide104.xml" ContentType="application/vnd.openxmlformats-officedocument.presentationml.notesSlide+xml"/>
  <Override PartName="/ppt/tags/tag103.xml" ContentType="application/vnd.openxmlformats-officedocument.presentationml.tags+xml"/>
  <Override PartName="/ppt/notesSlides/notesSlide105.xml" ContentType="application/vnd.openxmlformats-officedocument.presentationml.notesSlide+xml"/>
  <Override PartName="/ppt/tags/tag104.xml" ContentType="application/vnd.openxmlformats-officedocument.presentationml.tags+xml"/>
  <Override PartName="/ppt/notesSlides/notesSlide106.xml" ContentType="application/vnd.openxmlformats-officedocument.presentationml.notesSlide+xml"/>
  <Override PartName="/ppt/tags/tag105.xml" ContentType="application/vnd.openxmlformats-officedocument.presentationml.tags+xml"/>
  <Override PartName="/ppt/notesSlides/notesSlide107.xml" ContentType="application/vnd.openxmlformats-officedocument.presentationml.notesSlide+xml"/>
  <Override PartName="/ppt/tags/tag106.xml" ContentType="application/vnd.openxmlformats-officedocument.presentationml.tags+xml"/>
  <Override PartName="/ppt/notesSlides/notesSlide108.xml" ContentType="application/vnd.openxmlformats-officedocument.presentationml.notesSlide+xml"/>
  <Override PartName="/ppt/tags/tag107.xml" ContentType="application/vnd.openxmlformats-officedocument.presentationml.tags+xml"/>
  <Override PartName="/ppt/notesSlides/notesSlide109.xml" ContentType="application/vnd.openxmlformats-officedocument.presentationml.notesSlide+xml"/>
  <Override PartName="/ppt/tags/tag108.xml" ContentType="application/vnd.openxmlformats-officedocument.presentationml.tags+xml"/>
  <Override PartName="/ppt/notesSlides/notesSlide110.xml" ContentType="application/vnd.openxmlformats-officedocument.presentationml.notesSlide+xml"/>
  <Override PartName="/ppt/tags/tag109.xml" ContentType="application/vnd.openxmlformats-officedocument.presentationml.tags+xml"/>
  <Override PartName="/ppt/notesSlides/notesSlide111.xml" ContentType="application/vnd.openxmlformats-officedocument.presentationml.notesSlide+xml"/>
  <Override PartName="/ppt/tags/tag110.xml" ContentType="application/vnd.openxmlformats-officedocument.presentationml.tags+xml"/>
  <Override PartName="/ppt/notesSlides/notesSlide112.xml" ContentType="application/vnd.openxmlformats-officedocument.presentationml.notesSlide+xml"/>
  <Override PartName="/ppt/tags/tag111.xml" ContentType="application/vnd.openxmlformats-officedocument.presentationml.tags+xml"/>
  <Override PartName="/ppt/notesSlides/notesSlide113.xml" ContentType="application/vnd.openxmlformats-officedocument.presentationml.notesSlide+xml"/>
  <Override PartName="/ppt/tags/tag112.xml" ContentType="application/vnd.openxmlformats-officedocument.presentationml.tags+xml"/>
  <Override PartName="/ppt/notesSlides/notesSlide114.xml" ContentType="application/vnd.openxmlformats-officedocument.presentationml.notesSlide+xml"/>
  <Override PartName="/ppt/tags/tag113.xml" ContentType="application/vnd.openxmlformats-officedocument.presentationml.tags+xml"/>
  <Override PartName="/ppt/notesSlides/notesSlide115.xml" ContentType="application/vnd.openxmlformats-officedocument.presentationml.notesSlide+xml"/>
  <Override PartName="/ppt/tags/tag114.xml" ContentType="application/vnd.openxmlformats-officedocument.presentationml.tags+xml"/>
  <Override PartName="/ppt/notesSlides/notesSlide116.xml" ContentType="application/vnd.openxmlformats-officedocument.presentationml.notesSlide+xml"/>
  <Override PartName="/ppt/tags/tag115.xml" ContentType="application/vnd.openxmlformats-officedocument.presentationml.tags+xml"/>
  <Override PartName="/ppt/notesSlides/notesSlide117.xml" ContentType="application/vnd.openxmlformats-officedocument.presentationml.notesSlide+xml"/>
  <Override PartName="/ppt/tags/tag116.xml" ContentType="application/vnd.openxmlformats-officedocument.presentationml.tags+xml"/>
  <Override PartName="/ppt/notesSlides/notesSlide118.xml" ContentType="application/vnd.openxmlformats-officedocument.presentationml.notesSlide+xml"/>
  <Override PartName="/ppt/tags/tag117.xml" ContentType="application/vnd.openxmlformats-officedocument.presentationml.tags+xml"/>
  <Override PartName="/ppt/notesSlides/notesSlide119.xml" ContentType="application/vnd.openxmlformats-officedocument.presentationml.notesSlide+xml"/>
  <Override PartName="/ppt/tags/tag118.xml" ContentType="application/vnd.openxmlformats-officedocument.presentationml.tags+xml"/>
  <Override PartName="/ppt/notesSlides/notesSlide120.xml" ContentType="application/vnd.openxmlformats-officedocument.presentationml.notesSlide+xml"/>
  <Override PartName="/ppt/tags/tag119.xml" ContentType="application/vnd.openxmlformats-officedocument.presentationml.tags+xml"/>
  <Override PartName="/ppt/notesSlides/notesSlide121.xml" ContentType="application/vnd.openxmlformats-officedocument.presentationml.notesSlide+xml"/>
  <Override PartName="/ppt/tags/tag120.xml" ContentType="application/vnd.openxmlformats-officedocument.presentationml.tags+xml"/>
  <Override PartName="/ppt/notesSlides/notesSlide122.xml" ContentType="application/vnd.openxmlformats-officedocument.presentationml.notesSlide+xml"/>
  <Override PartName="/ppt/tags/tag121.xml" ContentType="application/vnd.openxmlformats-officedocument.presentationml.tags+xml"/>
  <Override PartName="/ppt/notesSlides/notesSlide123.xml" ContentType="application/vnd.openxmlformats-officedocument.presentationml.notesSlide+xml"/>
  <Override PartName="/ppt/tags/tag122.xml" ContentType="application/vnd.openxmlformats-officedocument.presentationml.tags+xml"/>
  <Override PartName="/ppt/notesSlides/notesSlide124.xml" ContentType="application/vnd.openxmlformats-officedocument.presentationml.notesSlide+xml"/>
  <Override PartName="/ppt/tags/tag123.xml" ContentType="application/vnd.openxmlformats-officedocument.presentationml.tags+xml"/>
  <Override PartName="/ppt/notesSlides/notesSlide125.xml" ContentType="application/vnd.openxmlformats-officedocument.presentationml.notesSlide+xml"/>
  <Override PartName="/ppt/tags/tag124.xml" ContentType="application/vnd.openxmlformats-officedocument.presentationml.tags+xml"/>
  <Override PartName="/ppt/notesSlides/notesSlide126.xml" ContentType="application/vnd.openxmlformats-officedocument.presentationml.notesSlide+xml"/>
  <Override PartName="/ppt/tags/tag125.xml" ContentType="application/vnd.openxmlformats-officedocument.presentationml.tags+xml"/>
  <Override PartName="/ppt/notesSlides/notesSlide127.xml" ContentType="application/vnd.openxmlformats-officedocument.presentationml.notesSlide+xml"/>
  <Override PartName="/ppt/tags/tag126.xml" ContentType="application/vnd.openxmlformats-officedocument.presentationml.tags+xml"/>
  <Override PartName="/ppt/notesSlides/notesSlide128.xml" ContentType="application/vnd.openxmlformats-officedocument.presentationml.notesSlide+xml"/>
  <Override PartName="/ppt/tags/tag127.xml" ContentType="application/vnd.openxmlformats-officedocument.presentationml.tags+xml"/>
  <Override PartName="/ppt/notesSlides/notesSlide129.xml" ContentType="application/vnd.openxmlformats-officedocument.presentationml.notesSlide+xml"/>
  <Override PartName="/ppt/tags/tag128.xml" ContentType="application/vnd.openxmlformats-officedocument.presentationml.tags+xml"/>
  <Override PartName="/ppt/notesSlides/notesSlide130.xml" ContentType="application/vnd.openxmlformats-officedocument.presentationml.notesSlide+xml"/>
  <Override PartName="/ppt/tags/tag129.xml" ContentType="application/vnd.openxmlformats-officedocument.presentationml.tags+xml"/>
  <Override PartName="/ppt/notesSlides/notesSlide1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37"/>
  </p:notesMasterIdLst>
  <p:handoutMasterIdLst>
    <p:handoutMasterId r:id="rId138"/>
  </p:handoutMasterIdLst>
  <p:sldIdLst>
    <p:sldId id="3427" r:id="rId5"/>
    <p:sldId id="3428" r:id="rId6"/>
    <p:sldId id="3502" r:id="rId7"/>
    <p:sldId id="3710" r:id="rId8"/>
    <p:sldId id="3711" r:id="rId9"/>
    <p:sldId id="3712" r:id="rId10"/>
    <p:sldId id="3713" r:id="rId11"/>
    <p:sldId id="3714" r:id="rId12"/>
    <p:sldId id="3715" r:id="rId13"/>
    <p:sldId id="3716" r:id="rId14"/>
    <p:sldId id="3717" r:id="rId15"/>
    <p:sldId id="3718" r:id="rId16"/>
    <p:sldId id="3802" r:id="rId17"/>
    <p:sldId id="3803" r:id="rId18"/>
    <p:sldId id="3801" r:id="rId19"/>
    <p:sldId id="3719" r:id="rId20"/>
    <p:sldId id="3720" r:id="rId21"/>
    <p:sldId id="3721" r:id="rId22"/>
    <p:sldId id="3722" r:id="rId23"/>
    <p:sldId id="3723" r:id="rId24"/>
    <p:sldId id="3724" r:id="rId25"/>
    <p:sldId id="3725" r:id="rId26"/>
    <p:sldId id="3726" r:id="rId27"/>
    <p:sldId id="3727" r:id="rId28"/>
    <p:sldId id="1679" r:id="rId29"/>
    <p:sldId id="1591" r:id="rId30"/>
    <p:sldId id="1685" r:id="rId31"/>
    <p:sldId id="1687" r:id="rId32"/>
    <p:sldId id="1688" r:id="rId33"/>
    <p:sldId id="1691" r:id="rId34"/>
    <p:sldId id="1689" r:id="rId35"/>
    <p:sldId id="1686" r:id="rId36"/>
    <p:sldId id="1695" r:id="rId37"/>
    <p:sldId id="1696" r:id="rId38"/>
    <p:sldId id="1692" r:id="rId39"/>
    <p:sldId id="1697" r:id="rId40"/>
    <p:sldId id="1700" r:id="rId41"/>
    <p:sldId id="1699" r:id="rId42"/>
    <p:sldId id="1698" r:id="rId43"/>
    <p:sldId id="1709" r:id="rId44"/>
    <p:sldId id="1693" r:id="rId45"/>
    <p:sldId id="1705" r:id="rId46"/>
    <p:sldId id="1706" r:id="rId47"/>
    <p:sldId id="1702" r:id="rId48"/>
    <p:sldId id="1710" r:id="rId49"/>
    <p:sldId id="1711" r:id="rId50"/>
    <p:sldId id="1701" r:id="rId51"/>
    <p:sldId id="1694" r:id="rId52"/>
    <p:sldId id="1715" r:id="rId53"/>
    <p:sldId id="1712" r:id="rId54"/>
    <p:sldId id="1713" r:id="rId55"/>
    <p:sldId id="1714" r:id="rId56"/>
    <p:sldId id="1718" r:id="rId57"/>
    <p:sldId id="1719" r:id="rId58"/>
    <p:sldId id="1720" r:id="rId59"/>
    <p:sldId id="1721" r:id="rId60"/>
    <p:sldId id="1722" r:id="rId61"/>
    <p:sldId id="1723" r:id="rId62"/>
    <p:sldId id="1596" r:id="rId63"/>
    <p:sldId id="1726" r:id="rId64"/>
    <p:sldId id="1724" r:id="rId65"/>
    <p:sldId id="1725" r:id="rId66"/>
    <p:sldId id="1611" r:id="rId67"/>
    <p:sldId id="1649" r:id="rId68"/>
    <p:sldId id="1650" r:id="rId69"/>
    <p:sldId id="1645" r:id="rId70"/>
    <p:sldId id="1651" r:id="rId71"/>
    <p:sldId id="1646" r:id="rId72"/>
    <p:sldId id="1639" r:id="rId73"/>
    <p:sldId id="1658" r:id="rId74"/>
    <p:sldId id="1652" r:id="rId75"/>
    <p:sldId id="1653" r:id="rId76"/>
    <p:sldId id="1654" r:id="rId77"/>
    <p:sldId id="1612" r:id="rId78"/>
    <p:sldId id="1659" r:id="rId79"/>
    <p:sldId id="1660" r:id="rId80"/>
    <p:sldId id="1661" r:id="rId81"/>
    <p:sldId id="1662" r:id="rId82"/>
    <p:sldId id="1613" r:id="rId83"/>
    <p:sldId id="1666" r:id="rId84"/>
    <p:sldId id="1667" r:id="rId85"/>
    <p:sldId id="1668" r:id="rId86"/>
    <p:sldId id="1669" r:id="rId87"/>
    <p:sldId id="1663" r:id="rId88"/>
    <p:sldId id="1674" r:id="rId89"/>
    <p:sldId id="1675" r:id="rId90"/>
    <p:sldId id="1670" r:id="rId91"/>
    <p:sldId id="1676" r:id="rId92"/>
    <p:sldId id="1677" r:id="rId93"/>
    <p:sldId id="1678" r:id="rId94"/>
    <p:sldId id="1784" r:id="rId95"/>
    <p:sldId id="1900" r:id="rId96"/>
    <p:sldId id="1901" r:id="rId97"/>
    <p:sldId id="1904" r:id="rId98"/>
    <p:sldId id="1911" r:id="rId99"/>
    <p:sldId id="1912" r:id="rId100"/>
    <p:sldId id="1913" r:id="rId101"/>
    <p:sldId id="1914" r:id="rId102"/>
    <p:sldId id="1915" r:id="rId103"/>
    <p:sldId id="1918" r:id="rId104"/>
    <p:sldId id="1906" r:id="rId105"/>
    <p:sldId id="1920" r:id="rId106"/>
    <p:sldId id="1919" r:id="rId107"/>
    <p:sldId id="1921" r:id="rId108"/>
    <p:sldId id="1916" r:id="rId109"/>
    <p:sldId id="1923" r:id="rId110"/>
    <p:sldId id="1922" r:id="rId111"/>
    <p:sldId id="1903" r:id="rId112"/>
    <p:sldId id="1924" r:id="rId113"/>
    <p:sldId id="1928" r:id="rId114"/>
    <p:sldId id="1929" r:id="rId115"/>
    <p:sldId id="1930" r:id="rId116"/>
    <p:sldId id="1931" r:id="rId117"/>
    <p:sldId id="1925" r:id="rId118"/>
    <p:sldId id="1934" r:id="rId119"/>
    <p:sldId id="1937" r:id="rId120"/>
    <p:sldId id="1935" r:id="rId121"/>
    <p:sldId id="1932" r:id="rId122"/>
    <p:sldId id="1933" r:id="rId123"/>
    <p:sldId id="1926" r:id="rId124"/>
    <p:sldId id="1905" r:id="rId125"/>
    <p:sldId id="1944" r:id="rId126"/>
    <p:sldId id="1945" r:id="rId127"/>
    <p:sldId id="1938" r:id="rId128"/>
    <p:sldId id="1946" r:id="rId129"/>
    <p:sldId id="1947" r:id="rId130"/>
    <p:sldId id="1948" r:id="rId131"/>
    <p:sldId id="1939" r:id="rId132"/>
    <p:sldId id="1940" r:id="rId133"/>
    <p:sldId id="1941" r:id="rId134"/>
    <p:sldId id="2846" r:id="rId135"/>
    <p:sldId id="2847" r:id="rId1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F8F"/>
    <a:srgbClr val="7171FF"/>
    <a:srgbClr val="0000FF"/>
    <a:srgbClr val="000000"/>
    <a:srgbClr val="FF513F"/>
    <a:srgbClr val="FFFF99"/>
    <a:srgbClr val="CCECFF"/>
    <a:srgbClr val="008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03" autoAdjust="0"/>
    <p:restoredTop sz="85179" autoAdjust="0"/>
  </p:normalViewPr>
  <p:slideViewPr>
    <p:cSldViewPr snapToGrid="0">
      <p:cViewPr varScale="1">
        <p:scale>
          <a:sx n="58" d="100"/>
          <a:sy n="58" d="100"/>
        </p:scale>
        <p:origin x="860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handoutMaster" Target="handoutMasters/handoutMaster1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presProps" Target="presProps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tableStyles" Target="tableStyles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6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8/14/2024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 to the unit on ‘Integration’.</a:t>
            </a:r>
            <a:r>
              <a:rPr lang="en-GB" baseline="0" dirty="0"/>
              <a:t>  In this unit we will be looking at </a:t>
            </a:r>
            <a:r>
              <a:rPr lang="en-GB" sz="1200" dirty="0"/>
              <a:t>key concepts through review exercises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74375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4982815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100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5424288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101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2489621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102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847798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103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7914850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104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257684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105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37071340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106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24763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107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9935218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108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5150057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109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22382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448344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2638377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0015448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5101627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3434113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817128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9365369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53608199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5339602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45619421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77567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8035423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86982274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03007771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1570669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8718993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394405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50699310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0425906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189311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9360552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129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19652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3429911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2814547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2800" kern="12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2800" kern="1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If you have understood the content of this </a:t>
                </a:r>
                <a:r>
                  <a:rPr lang="en-GB" sz="2800" kern="1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session you </a:t>
                </a:r>
                <a:r>
                  <a:rPr lang="en-GB" sz="2800" kern="1200" dirty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should </a:t>
                </a:r>
                <a:r>
                  <a:rPr lang="en-GB" sz="2800" kern="1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be </a:t>
                </a:r>
                <a:r>
                  <a:rPr lang="en-GB" sz="2800" kern="1200" dirty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able </a:t>
                </a:r>
                <a:r>
                  <a:rPr lang="en-GB" sz="2800" kern="1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to:</a:t>
                </a:r>
              </a:p>
              <a:p>
                <a:pPr marL="0" indent="0">
                  <a:buNone/>
                </a:pPr>
                <a:endParaRPr lang="en-GB" sz="2800" kern="1200" dirty="0" smtClean="0">
                  <a:solidFill>
                    <a:srgbClr val="0000FF"/>
                  </a:solidFill>
                  <a:latin typeface="+mn-lt"/>
                  <a:ea typeface="+mn-ea"/>
                  <a:cs typeface="+mn-cs"/>
                </a:endParaRPr>
              </a:p>
              <a:p>
                <a:r>
                  <a:rPr lang="en-GB" sz="2800" kern="1200" dirty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Write quadratics in the form: </a:t>
                </a:r>
                <a:r>
                  <a:rPr lang="en-GB" sz="2800" i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(𝑥+𝑝)^2+𝑞</a:t>
                </a:r>
                <a:r>
                  <a:rPr lang="en-GB" sz="2800" dirty="0">
                    <a:solidFill>
                      <a:srgbClr val="0000FF"/>
                    </a:solidFill>
                  </a:rPr>
                  <a:t>.</a:t>
                </a:r>
              </a:p>
              <a:p>
                <a:r>
                  <a:rPr lang="en-GB" sz="2800" kern="1200" dirty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Find the equation of the line passing through two points.</a:t>
                </a:r>
              </a:p>
              <a:p>
                <a:r>
                  <a:rPr lang="en-GB" sz="2800" kern="1200" dirty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Find the number of roots of a quadratic using the discriminant.</a:t>
                </a:r>
              </a:p>
              <a:p>
                <a:r>
                  <a:rPr lang="en-GB" sz="2800" kern="1200" dirty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Find the equation of the line passing through a point and perpendicular to a given line</a:t>
                </a:r>
                <a:r>
                  <a:rPr lang="en-GB" sz="2800" kern="1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.</a:t>
                </a:r>
                <a:endParaRPr lang="en-GB" sz="2800" kern="12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2495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82198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023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84782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24033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7371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8191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2800" kern="12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kern="1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The objectives for this session are to review previous topics through exercises, namely:</a:t>
                </a:r>
              </a:p>
              <a:p>
                <a:pPr marL="0" indent="0">
                  <a:buNone/>
                </a:pPr>
                <a:endParaRPr lang="en-US" sz="2800" kern="1200" dirty="0" smtClean="0">
                  <a:solidFill>
                    <a:srgbClr val="0000FF"/>
                  </a:solidFill>
                  <a:latin typeface="+mn-lt"/>
                  <a:ea typeface="+mn-ea"/>
                  <a:cs typeface="+mn-cs"/>
                </a:endParaRPr>
              </a:p>
              <a:p>
                <a:r>
                  <a:rPr lang="en-GB" sz="2800" kern="1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Write quadratics in the form: </a:t>
                </a:r>
                <a:r>
                  <a:rPr lang="en-GB" sz="2800" i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(𝑥+𝑝)^2+𝑞</a:t>
                </a:r>
                <a:r>
                  <a:rPr lang="en-GB" sz="2800" kern="1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r>
                  <a:rPr lang="en-GB" sz="2800" kern="1200" dirty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Find the equation of the line passing </a:t>
                </a:r>
                <a:r>
                  <a:rPr lang="en-GB" sz="2800" kern="1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through two points.</a:t>
                </a:r>
              </a:p>
              <a:p>
                <a:r>
                  <a:rPr lang="en-GB" sz="2800" kern="1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Find the number of roots of a quadratic using the discriminant.</a:t>
                </a:r>
              </a:p>
              <a:p>
                <a:r>
                  <a:rPr lang="en-GB" sz="2800" kern="1200" dirty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Find the equation of the line passing </a:t>
                </a:r>
                <a:r>
                  <a:rPr lang="en-GB" sz="2800" kern="1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through a point and </a:t>
                </a:r>
                <a:r>
                  <a:rPr lang="en-GB" sz="2800" kern="1200" dirty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perpendicular to </a:t>
                </a:r>
                <a:r>
                  <a:rPr lang="en-GB" sz="2800" kern="1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a given line.</a:t>
                </a:r>
                <a:endParaRPr lang="en-GB" sz="2800" kern="12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140608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48534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43442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597992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972525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12789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16332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290026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013869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81255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3340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Pause</a:t>
            </a:r>
            <a:r>
              <a:rPr lang="en-GB" baseline="0" dirty="0"/>
              <a:t> the video and have a go at these review exercises.  When you are ready to view the solutions, press play.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50609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345246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640053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37193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93670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5643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547164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643452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847086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000953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1417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7337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61343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575568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12734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48183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12483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67376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540026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248190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34886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3175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2276190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08281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239121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935241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367292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4494065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8829563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0537558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95014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9494061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9075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2395118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400985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8926615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137819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3739126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726631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5571160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906629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6339765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589034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2975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894741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9462347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8687743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162839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3979954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137641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191816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7290299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1985536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3535745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7126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0025810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8441318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9833497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0219525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004661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370027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5008308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53955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149714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147638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06034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461568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90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2360725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91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952675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92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3601831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93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3003454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94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94521131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95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539989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96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6384048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97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968958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98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602758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99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6225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166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20.png"/><Relationship Id="rId26" Type="http://schemas.openxmlformats.org/officeDocument/2006/relationships/image" Target="NULL"/><Relationship Id="rId3" Type="http://schemas.openxmlformats.org/officeDocument/2006/relationships/notesSlide" Target="../notesSlides/notesSlide100.xm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5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98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20.png"/><Relationship Id="rId26" Type="http://schemas.openxmlformats.org/officeDocument/2006/relationships/image" Target="NULL"/><Relationship Id="rId3" Type="http://schemas.openxmlformats.org/officeDocument/2006/relationships/notesSlide" Target="../notesSlides/notesSlide101.xm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5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99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20.png"/><Relationship Id="rId26" Type="http://schemas.openxmlformats.org/officeDocument/2006/relationships/image" Target="NULL"/><Relationship Id="rId3" Type="http://schemas.openxmlformats.org/officeDocument/2006/relationships/notesSlide" Target="../notesSlides/notesSlide102.xm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5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100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20.png"/><Relationship Id="rId26" Type="http://schemas.openxmlformats.org/officeDocument/2006/relationships/image" Target="NULL"/><Relationship Id="rId3" Type="http://schemas.openxmlformats.org/officeDocument/2006/relationships/notesSlide" Target="../notesSlides/notesSlide103.xm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5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101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20.png"/><Relationship Id="rId26" Type="http://schemas.openxmlformats.org/officeDocument/2006/relationships/image" Target="NULL"/><Relationship Id="rId3" Type="http://schemas.openxmlformats.org/officeDocument/2006/relationships/notesSlide" Target="../notesSlides/notesSlide104.xm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5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102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20.png"/><Relationship Id="rId26" Type="http://schemas.openxmlformats.org/officeDocument/2006/relationships/image" Target="NULL"/><Relationship Id="rId3" Type="http://schemas.openxmlformats.org/officeDocument/2006/relationships/notesSlide" Target="../notesSlides/notesSlide105.xm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5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103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20.png"/><Relationship Id="rId26" Type="http://schemas.openxmlformats.org/officeDocument/2006/relationships/image" Target="NULL"/><Relationship Id="rId3" Type="http://schemas.openxmlformats.org/officeDocument/2006/relationships/notesSlide" Target="../notesSlides/notesSlide106.xm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5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104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20.png"/><Relationship Id="rId26" Type="http://schemas.openxmlformats.org/officeDocument/2006/relationships/image" Target="NULL"/><Relationship Id="rId3" Type="http://schemas.openxmlformats.org/officeDocument/2006/relationships/notesSlide" Target="../notesSlides/notesSlide107.xm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5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105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20.png"/><Relationship Id="rId26" Type="http://schemas.openxmlformats.org/officeDocument/2006/relationships/image" Target="NULL"/><Relationship Id="rId3" Type="http://schemas.openxmlformats.org/officeDocument/2006/relationships/notesSlide" Target="../notesSlides/notesSlide108.xm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5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106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20.png"/><Relationship Id="rId26" Type="http://schemas.openxmlformats.org/officeDocument/2006/relationships/image" Target="NULL"/><Relationship Id="rId3" Type="http://schemas.openxmlformats.org/officeDocument/2006/relationships/notesSlide" Target="../notesSlides/notesSlide109.xm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5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107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150.pn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20.png"/><Relationship Id="rId26" Type="http://schemas.openxmlformats.org/officeDocument/2006/relationships/image" Target="NULL"/><Relationship Id="rId3" Type="http://schemas.openxmlformats.org/officeDocument/2006/relationships/notesSlide" Target="../notesSlides/notesSlide110.xm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5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108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20.png"/><Relationship Id="rId26" Type="http://schemas.openxmlformats.org/officeDocument/2006/relationships/image" Target="NULL"/><Relationship Id="rId3" Type="http://schemas.openxmlformats.org/officeDocument/2006/relationships/notesSlide" Target="../notesSlides/notesSlide111.xm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5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109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20.png"/><Relationship Id="rId26" Type="http://schemas.openxmlformats.org/officeDocument/2006/relationships/image" Target="NULL"/><Relationship Id="rId3" Type="http://schemas.openxmlformats.org/officeDocument/2006/relationships/notesSlide" Target="../notesSlides/notesSlide112.xm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5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110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20.png"/><Relationship Id="rId26" Type="http://schemas.openxmlformats.org/officeDocument/2006/relationships/image" Target="NULL"/><Relationship Id="rId3" Type="http://schemas.openxmlformats.org/officeDocument/2006/relationships/notesSlide" Target="../notesSlides/notesSlide113.xm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5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111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20.png"/><Relationship Id="rId26" Type="http://schemas.openxmlformats.org/officeDocument/2006/relationships/image" Target="NULL"/><Relationship Id="rId3" Type="http://schemas.openxmlformats.org/officeDocument/2006/relationships/notesSlide" Target="../notesSlides/notesSlide114.xm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5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112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20.png"/><Relationship Id="rId26" Type="http://schemas.openxmlformats.org/officeDocument/2006/relationships/image" Target="NULL"/><Relationship Id="rId3" Type="http://schemas.openxmlformats.org/officeDocument/2006/relationships/notesSlide" Target="../notesSlides/notesSlide115.xm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5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113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20.png"/><Relationship Id="rId26" Type="http://schemas.openxmlformats.org/officeDocument/2006/relationships/image" Target="NULL"/><Relationship Id="rId3" Type="http://schemas.openxmlformats.org/officeDocument/2006/relationships/notesSlide" Target="../notesSlides/notesSlide116.xm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5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114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20.png"/><Relationship Id="rId26" Type="http://schemas.openxmlformats.org/officeDocument/2006/relationships/image" Target="NULL"/><Relationship Id="rId3" Type="http://schemas.openxmlformats.org/officeDocument/2006/relationships/notesSlide" Target="../notesSlides/notesSlide117.xm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5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115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20.png"/><Relationship Id="rId26" Type="http://schemas.openxmlformats.org/officeDocument/2006/relationships/image" Target="NULL"/><Relationship Id="rId3" Type="http://schemas.openxmlformats.org/officeDocument/2006/relationships/notesSlide" Target="../notesSlides/notesSlide118.xm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5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116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20.png"/><Relationship Id="rId26" Type="http://schemas.openxmlformats.org/officeDocument/2006/relationships/image" Target="NULL"/><Relationship Id="rId3" Type="http://schemas.openxmlformats.org/officeDocument/2006/relationships/notesSlide" Target="../notesSlides/notesSlide119.xm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5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117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9.png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20.png"/><Relationship Id="rId26" Type="http://schemas.openxmlformats.org/officeDocument/2006/relationships/image" Target="NULL"/><Relationship Id="rId3" Type="http://schemas.openxmlformats.org/officeDocument/2006/relationships/notesSlide" Target="../notesSlides/notesSlide120.xm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5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118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20.png"/><Relationship Id="rId26" Type="http://schemas.openxmlformats.org/officeDocument/2006/relationships/image" Target="NULL"/><Relationship Id="rId3" Type="http://schemas.openxmlformats.org/officeDocument/2006/relationships/notesSlide" Target="../notesSlides/notesSlide121.xm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5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119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20.png"/><Relationship Id="rId26" Type="http://schemas.openxmlformats.org/officeDocument/2006/relationships/image" Target="NULL"/><Relationship Id="rId3" Type="http://schemas.openxmlformats.org/officeDocument/2006/relationships/notesSlide" Target="../notesSlides/notesSlide122.xm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5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120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20.png"/><Relationship Id="rId26" Type="http://schemas.openxmlformats.org/officeDocument/2006/relationships/image" Target="NULL"/><Relationship Id="rId3" Type="http://schemas.openxmlformats.org/officeDocument/2006/relationships/notesSlide" Target="../notesSlides/notesSlide123.xm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5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121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20.png"/><Relationship Id="rId26" Type="http://schemas.openxmlformats.org/officeDocument/2006/relationships/image" Target="NULL"/><Relationship Id="rId3" Type="http://schemas.openxmlformats.org/officeDocument/2006/relationships/notesSlide" Target="../notesSlides/notesSlide124.xm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5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122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20.png"/><Relationship Id="rId26" Type="http://schemas.openxmlformats.org/officeDocument/2006/relationships/image" Target="NULL"/><Relationship Id="rId3" Type="http://schemas.openxmlformats.org/officeDocument/2006/relationships/notesSlide" Target="../notesSlides/notesSlide125.xm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5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123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20.png"/><Relationship Id="rId26" Type="http://schemas.openxmlformats.org/officeDocument/2006/relationships/image" Target="NULL"/><Relationship Id="rId3" Type="http://schemas.openxmlformats.org/officeDocument/2006/relationships/notesSlide" Target="../notesSlides/notesSlide126.xm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5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124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20.png"/><Relationship Id="rId26" Type="http://schemas.openxmlformats.org/officeDocument/2006/relationships/image" Target="NULL"/><Relationship Id="rId3" Type="http://schemas.openxmlformats.org/officeDocument/2006/relationships/notesSlide" Target="../notesSlides/notesSlide127.xm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5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125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20.png"/><Relationship Id="rId26" Type="http://schemas.openxmlformats.org/officeDocument/2006/relationships/image" Target="NULL"/><Relationship Id="rId3" Type="http://schemas.openxmlformats.org/officeDocument/2006/relationships/notesSlide" Target="../notesSlides/notesSlide128.xm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5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126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20.png"/><Relationship Id="rId26" Type="http://schemas.openxmlformats.org/officeDocument/2006/relationships/image" Target="NULL"/><Relationship Id="rId3" Type="http://schemas.openxmlformats.org/officeDocument/2006/relationships/notesSlide" Target="../notesSlides/notesSlide129.xm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5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127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10.png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20.png"/><Relationship Id="rId26" Type="http://schemas.openxmlformats.org/officeDocument/2006/relationships/image" Target="NULL"/><Relationship Id="rId3" Type="http://schemas.openxmlformats.org/officeDocument/2006/relationships/notesSlide" Target="../notesSlides/notesSlide130.xm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5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128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9.xml"/><Relationship Id="rId6" Type="http://schemas.openxmlformats.org/officeDocument/2006/relationships/image" Target="../media/image23.pn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1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3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1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3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image" Target="../media/image1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3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6" Type="http://schemas.openxmlformats.org/officeDocument/2006/relationships/image" Target="../media/image2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6" Type="http://schemas.openxmlformats.org/officeDocument/2006/relationships/image" Target="../media/image1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6" Type="http://schemas.openxmlformats.org/officeDocument/2006/relationships/image" Target="../media/image2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6" Type="http://schemas.openxmlformats.org/officeDocument/2006/relationships/image" Target="../media/image2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6" Type="http://schemas.openxmlformats.org/officeDocument/2006/relationships/image" Target="../media/image2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6" Type="http://schemas.openxmlformats.org/officeDocument/2006/relationships/image" Target="../media/image2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6" Type="http://schemas.openxmlformats.org/officeDocument/2006/relationships/image" Target="../media/image2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notesSlide" Target="../notesSlides/notesSlide25.xml"/><Relationship Id="rId7" Type="http://schemas.openxmlformats.org/officeDocument/2006/relationships/image" Target="NUL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6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Relationship Id="rId6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Relationship Id="rId6" Type="http://schemas.openxmlformats.org/officeDocument/2006/relationships/image" Target="NULL"/><Relationship Id="rId9" Type="http://schemas.openxmlformats.org/officeDocument/2006/relationships/image" Target="../media/image13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6" Type="http://schemas.openxmlformats.org/officeDocument/2006/relationships/image" Target="NULL"/><Relationship Id="rId9" Type="http://schemas.openxmlformats.org/officeDocument/2006/relationships/image" Target="../media/image13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9.xml"/><Relationship Id="rId7" Type="http://schemas.openxmlformats.org/officeDocument/2006/relationships/image" Target="NUL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6" Type="http://schemas.openxmlformats.org/officeDocument/2006/relationships/image" Target="NULL"/><Relationship Id="rId9" Type="http://schemas.openxmlformats.org/officeDocument/2006/relationships/image" Target="../media/image1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30.xml"/><Relationship Id="rId7" Type="http://schemas.openxmlformats.org/officeDocument/2006/relationships/image" Target="NUL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6" Type="http://schemas.openxmlformats.org/officeDocument/2006/relationships/image" Target="NULL"/><Relationship Id="rId9" Type="http://schemas.openxmlformats.org/officeDocument/2006/relationships/image" Target="../media/image13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6" Type="http://schemas.openxmlformats.org/officeDocument/2006/relationships/image" Target="NULL"/><Relationship Id="rId9" Type="http://schemas.openxmlformats.org/officeDocument/2006/relationships/image" Target="../media/image13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notesSlide" Target="../notesSlides/notesSlide32.xml"/><Relationship Id="rId7" Type="http://schemas.openxmlformats.org/officeDocument/2006/relationships/image" Target="NUL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Relationship Id="rId6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notesSlide" Target="../notesSlides/notesSlide33.xml"/><Relationship Id="rId7" Type="http://schemas.openxmlformats.org/officeDocument/2006/relationships/image" Target="NUL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Relationship Id="rId6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notesSlide" Target="../notesSlides/notesSlide34.xml"/><Relationship Id="rId7" Type="http://schemas.openxmlformats.org/officeDocument/2006/relationships/image" Target="NUL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Relationship Id="rId6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notesSlide" Target="../notesSlides/notesSlide35.xml"/><Relationship Id="rId7" Type="http://schemas.openxmlformats.org/officeDocument/2006/relationships/image" Target="NUL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Relationship Id="rId6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notesSlide" Target="../notesSlides/notesSlide36.xml"/><Relationship Id="rId7" Type="http://schemas.openxmlformats.org/officeDocument/2006/relationships/image" Target="NUL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4.xml"/><Relationship Id="rId6" Type="http://schemas.openxmlformats.org/officeDocument/2006/relationships/image" Target="NUL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notesSlide" Target="../notesSlides/notesSlide37.xml"/><Relationship Id="rId7" Type="http://schemas.openxmlformats.org/officeDocument/2006/relationships/image" Target="NUL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5.xml"/><Relationship Id="rId6" Type="http://schemas.openxmlformats.org/officeDocument/2006/relationships/image" Target="NUL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notesSlide" Target="../notesSlides/notesSlide38.xml"/><Relationship Id="rId7" Type="http://schemas.openxmlformats.org/officeDocument/2006/relationships/image" Target="NUL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6.xml"/><Relationship Id="rId6" Type="http://schemas.openxmlformats.org/officeDocument/2006/relationships/image" Target="NUL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notesSlide" Target="../notesSlides/notesSlide39.xml"/><Relationship Id="rId7" Type="http://schemas.openxmlformats.org/officeDocument/2006/relationships/image" Target="NUL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7.xml"/><Relationship Id="rId6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0.xml"/><Relationship Id="rId7" Type="http://schemas.openxmlformats.org/officeDocument/2006/relationships/image" Target="NUL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8.xml"/><Relationship Id="rId6" Type="http://schemas.openxmlformats.org/officeDocument/2006/relationships/image" Target="NUL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1.xml"/><Relationship Id="rId7" Type="http://schemas.openxmlformats.org/officeDocument/2006/relationships/image" Target="NUL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9.xml"/><Relationship Id="rId6" Type="http://schemas.openxmlformats.org/officeDocument/2006/relationships/image" Target="NUL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2.xml"/><Relationship Id="rId7" Type="http://schemas.openxmlformats.org/officeDocument/2006/relationships/image" Target="NUL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0.xml"/><Relationship Id="rId6" Type="http://schemas.openxmlformats.org/officeDocument/2006/relationships/image" Target="NUL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3.xml"/><Relationship Id="rId7" Type="http://schemas.openxmlformats.org/officeDocument/2006/relationships/image" Target="NUL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1.xml"/><Relationship Id="rId6" Type="http://schemas.openxmlformats.org/officeDocument/2006/relationships/image" Target="NUL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4.xml"/><Relationship Id="rId7" Type="http://schemas.openxmlformats.org/officeDocument/2006/relationships/image" Target="NUL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2.xml"/><Relationship Id="rId6" Type="http://schemas.openxmlformats.org/officeDocument/2006/relationships/image" Target="NUL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5.xml"/><Relationship Id="rId7" Type="http://schemas.openxmlformats.org/officeDocument/2006/relationships/image" Target="NUL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3.xml"/><Relationship Id="rId6" Type="http://schemas.openxmlformats.org/officeDocument/2006/relationships/image" Target="NUL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6.xml"/><Relationship Id="rId7" Type="http://schemas.openxmlformats.org/officeDocument/2006/relationships/image" Target="NUL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4.xml"/><Relationship Id="rId6" Type="http://schemas.openxmlformats.org/officeDocument/2006/relationships/image" Target="NUL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7.xml"/><Relationship Id="rId7" Type="http://schemas.openxmlformats.org/officeDocument/2006/relationships/image" Target="NUL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5.xml"/><Relationship Id="rId6" Type="http://schemas.openxmlformats.org/officeDocument/2006/relationships/image" Target="NUL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8.xml"/><Relationship Id="rId7" Type="http://schemas.openxmlformats.org/officeDocument/2006/relationships/image" Target="NUL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6.xml"/><Relationship Id="rId6" Type="http://schemas.openxmlformats.org/officeDocument/2006/relationships/image" Target="NUL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9.xml"/><Relationship Id="rId7" Type="http://schemas.openxmlformats.org/officeDocument/2006/relationships/image" Target="NUL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7.xml"/><Relationship Id="rId6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111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0.xml"/><Relationship Id="rId7" Type="http://schemas.openxmlformats.org/officeDocument/2006/relationships/image" Target="NUL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8.xml"/><Relationship Id="rId6" Type="http://schemas.openxmlformats.org/officeDocument/2006/relationships/image" Target="NUL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1.xml"/><Relationship Id="rId7" Type="http://schemas.openxmlformats.org/officeDocument/2006/relationships/image" Target="NUL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9.xml"/><Relationship Id="rId6" Type="http://schemas.openxmlformats.org/officeDocument/2006/relationships/image" Target="NUL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2.xml"/><Relationship Id="rId7" Type="http://schemas.openxmlformats.org/officeDocument/2006/relationships/image" Target="NUL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0.xml"/><Relationship Id="rId6" Type="http://schemas.openxmlformats.org/officeDocument/2006/relationships/image" Target="NUL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3.xml"/><Relationship Id="rId7" Type="http://schemas.openxmlformats.org/officeDocument/2006/relationships/image" Target="NUL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1.xml"/><Relationship Id="rId6" Type="http://schemas.openxmlformats.org/officeDocument/2006/relationships/image" Target="NUL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4.xml"/><Relationship Id="rId7" Type="http://schemas.openxmlformats.org/officeDocument/2006/relationships/image" Target="NUL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2.xml"/><Relationship Id="rId6" Type="http://schemas.openxmlformats.org/officeDocument/2006/relationships/image" Target="NUL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5.xml"/><Relationship Id="rId7" Type="http://schemas.openxmlformats.org/officeDocument/2006/relationships/image" Target="NUL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3.xml"/><Relationship Id="rId6" Type="http://schemas.openxmlformats.org/officeDocument/2006/relationships/image" Target="NUL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6.xml"/><Relationship Id="rId7" Type="http://schemas.openxmlformats.org/officeDocument/2006/relationships/image" Target="NUL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4.xml"/><Relationship Id="rId6" Type="http://schemas.openxmlformats.org/officeDocument/2006/relationships/image" Target="NUL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7.xml"/><Relationship Id="rId7" Type="http://schemas.openxmlformats.org/officeDocument/2006/relationships/image" Target="NUL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5.xml"/><Relationship Id="rId6" Type="http://schemas.openxmlformats.org/officeDocument/2006/relationships/image" Target="NUL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8.xml"/><Relationship Id="rId7" Type="http://schemas.openxmlformats.org/officeDocument/2006/relationships/image" Target="NUL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6.xml"/><Relationship Id="rId6" Type="http://schemas.openxmlformats.org/officeDocument/2006/relationships/image" Target="NUL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9.xml"/><Relationship Id="rId7" Type="http://schemas.openxmlformats.org/officeDocument/2006/relationships/image" Target="NUL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7.xml"/><Relationship Id="rId6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122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60.xml"/><Relationship Id="rId7" Type="http://schemas.openxmlformats.org/officeDocument/2006/relationships/image" Target="NUL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8.xml"/><Relationship Id="rId6" Type="http://schemas.openxmlformats.org/officeDocument/2006/relationships/image" Target="NUL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61.xml"/><Relationship Id="rId7" Type="http://schemas.openxmlformats.org/officeDocument/2006/relationships/image" Target="NUL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9.xml"/><Relationship Id="rId6" Type="http://schemas.openxmlformats.org/officeDocument/2006/relationships/image" Target="NUL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62.xml"/><Relationship Id="rId7" Type="http://schemas.openxmlformats.org/officeDocument/2006/relationships/image" Target="NUL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0.xml"/><Relationship Id="rId6" Type="http://schemas.openxmlformats.org/officeDocument/2006/relationships/image" Target="NUL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1.xml"/><Relationship Id="rId6" Type="http://schemas.openxmlformats.org/officeDocument/2006/relationships/image" Target="../media/image11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2.xml"/><Relationship Id="rId6" Type="http://schemas.openxmlformats.org/officeDocument/2006/relationships/image" Target="../media/image11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3.xml"/><Relationship Id="rId6" Type="http://schemas.openxmlformats.org/officeDocument/2006/relationships/image" Target="../media/image11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4.xml"/><Relationship Id="rId6" Type="http://schemas.openxmlformats.org/officeDocument/2006/relationships/image" Target="../media/image11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5.xml"/><Relationship Id="rId6" Type="http://schemas.openxmlformats.org/officeDocument/2006/relationships/image" Target="../media/image11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6.xml"/><Relationship Id="rId6" Type="http://schemas.openxmlformats.org/officeDocument/2006/relationships/image" Target="../media/image114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notesSlide" Target="../notesSlides/notesSlide69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7.xml"/><Relationship Id="rId6" Type="http://schemas.openxmlformats.org/officeDocument/2006/relationships/image" Target="../media/image1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140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notesSlide" Target="../notesSlides/notesSlide70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8.xml"/><Relationship Id="rId6" Type="http://schemas.openxmlformats.org/officeDocument/2006/relationships/image" Target="../media/image119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notesSlide" Target="../notesSlides/notesSlide7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9.xml"/><Relationship Id="rId6" Type="http://schemas.openxmlformats.org/officeDocument/2006/relationships/image" Target="../media/image121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notesSlide" Target="../notesSlides/notesSlide7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0.xml"/><Relationship Id="rId6" Type="http://schemas.openxmlformats.org/officeDocument/2006/relationships/image" Target="../media/image1220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notesSlide" Target="../notesSlides/notesSlide7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1.xml"/><Relationship Id="rId6" Type="http://schemas.openxmlformats.org/officeDocument/2006/relationships/image" Target="../media/image11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2.xml"/><Relationship Id="rId6" Type="http://schemas.openxmlformats.org/officeDocument/2006/relationships/image" Target="../media/image12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3.xml"/><Relationship Id="rId6" Type="http://schemas.openxmlformats.org/officeDocument/2006/relationships/image" Target="../media/image12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4.xml"/><Relationship Id="rId6" Type="http://schemas.openxmlformats.org/officeDocument/2006/relationships/image" Target="../media/image12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5.xml"/><Relationship Id="rId6" Type="http://schemas.openxmlformats.org/officeDocument/2006/relationships/image" Target="../media/image12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6.xml"/><Relationship Id="rId6" Type="http://schemas.openxmlformats.org/officeDocument/2006/relationships/image" Target="../media/image12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7.xml"/><Relationship Id="rId6" Type="http://schemas.openxmlformats.org/officeDocument/2006/relationships/image" Target="../media/image1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111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8.xml"/><Relationship Id="rId6" Type="http://schemas.openxmlformats.org/officeDocument/2006/relationships/image" Target="../media/image12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9.xml"/><Relationship Id="rId6" Type="http://schemas.openxmlformats.org/officeDocument/2006/relationships/image" Target="../media/image12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0.xml"/><Relationship Id="rId6" Type="http://schemas.openxmlformats.org/officeDocument/2006/relationships/image" Target="../media/image130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1.xml"/><Relationship Id="rId6" Type="http://schemas.openxmlformats.org/officeDocument/2006/relationships/image" Target="../media/image13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2.xml"/><Relationship Id="rId6" Type="http://schemas.openxmlformats.org/officeDocument/2006/relationships/image" Target="../media/image13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3.xml"/><Relationship Id="rId6" Type="http://schemas.openxmlformats.org/officeDocument/2006/relationships/image" Target="../media/image13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4.xml"/><Relationship Id="rId6" Type="http://schemas.openxmlformats.org/officeDocument/2006/relationships/image" Target="../media/image13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5.xml"/><Relationship Id="rId6" Type="http://schemas.openxmlformats.org/officeDocument/2006/relationships/image" Target="../media/image13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6.xml"/><Relationship Id="rId6" Type="http://schemas.openxmlformats.org/officeDocument/2006/relationships/image" Target="../media/image135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7.xml"/><Relationship Id="rId6" Type="http://schemas.openxmlformats.org/officeDocument/2006/relationships/image" Target="../media/image1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150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8.xml"/><Relationship Id="rId6" Type="http://schemas.openxmlformats.org/officeDocument/2006/relationships/image" Target="../media/image134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notesSlide" Target="../notesSlides/notesSlide91.xml"/><Relationship Id="rId7" Type="http://schemas.openxmlformats.org/officeDocument/2006/relationships/image" Target="../media/image6.png"/><Relationship Id="rId12" Type="http://schemas.openxmlformats.org/officeDocument/2006/relationships/image" Target="NUL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9.xml"/><Relationship Id="rId6" Type="http://schemas.openxmlformats.org/officeDocument/2006/relationships/image" Target="NULL"/><Relationship Id="rId11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notesSlide" Target="../notesSlides/notesSlide92.xm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0.xml"/><Relationship Id="rId11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6.png"/><Relationship Id="rId9" Type="http://schemas.openxmlformats.org/officeDocument/2006/relationships/image" Target="NULL"/></Relationships>
</file>

<file path=ppt/slides/_rels/slide93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notesSlide" Target="../notesSlides/notesSlide93.xml"/><Relationship Id="rId21" Type="http://schemas.openxmlformats.org/officeDocument/2006/relationships/image" Target="../media/image21.png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5.xml"/><Relationship Id="rId16" Type="http://schemas.openxmlformats.org/officeDocument/2006/relationships/image" Target="NULL"/><Relationship Id="rId20" Type="http://schemas.openxmlformats.org/officeDocument/2006/relationships/image" Target="../media/image20.png"/><Relationship Id="rId1" Type="http://schemas.openxmlformats.org/officeDocument/2006/relationships/tags" Target="../tags/tag91.xml"/><Relationship Id="rId6" Type="http://schemas.openxmlformats.org/officeDocument/2006/relationships/image" Target="../media/image19.png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../media/image18.png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../media/image6.png"/><Relationship Id="rId19" Type="http://schemas.openxmlformats.org/officeDocument/2006/relationships/image" Target="NULL"/><Relationship Id="rId4" Type="http://schemas.openxmlformats.org/officeDocument/2006/relationships/image" Target="../media/image17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20.png"/><Relationship Id="rId26" Type="http://schemas.openxmlformats.org/officeDocument/2006/relationships/image" Target="NULL"/><Relationship Id="rId3" Type="http://schemas.openxmlformats.org/officeDocument/2006/relationships/notesSlide" Target="../notesSlides/notesSlide94.xm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5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92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20.png"/><Relationship Id="rId26" Type="http://schemas.openxmlformats.org/officeDocument/2006/relationships/image" Target="NULL"/><Relationship Id="rId3" Type="http://schemas.openxmlformats.org/officeDocument/2006/relationships/notesSlide" Target="../notesSlides/notesSlide95.xm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5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93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20.png"/><Relationship Id="rId26" Type="http://schemas.openxmlformats.org/officeDocument/2006/relationships/image" Target="NULL"/><Relationship Id="rId3" Type="http://schemas.openxmlformats.org/officeDocument/2006/relationships/notesSlide" Target="../notesSlides/notesSlide96.xm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5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94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20.png"/><Relationship Id="rId26" Type="http://schemas.openxmlformats.org/officeDocument/2006/relationships/image" Target="NULL"/><Relationship Id="rId3" Type="http://schemas.openxmlformats.org/officeDocument/2006/relationships/notesSlide" Target="../notesSlides/notesSlide97.xm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5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95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20.png"/><Relationship Id="rId26" Type="http://schemas.openxmlformats.org/officeDocument/2006/relationships/image" Target="NULL"/><Relationship Id="rId3" Type="http://schemas.openxmlformats.org/officeDocument/2006/relationships/notesSlide" Target="../notesSlides/notesSlide98.xm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5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96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20.png"/><Relationship Id="rId26" Type="http://schemas.openxmlformats.org/officeDocument/2006/relationships/image" Target="NULL"/><Relationship Id="rId3" Type="http://schemas.openxmlformats.org/officeDocument/2006/relationships/notesSlide" Target="../notesSlides/notesSlide99.xm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5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97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AS</a:t>
            </a:r>
            <a:endParaRPr lang="ru-RU" sz="45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156532" y="2633427"/>
            <a:ext cx="4682227" cy="1827069"/>
          </a:xfrm>
        </p:spPr>
        <p:txBody>
          <a:bodyPr>
            <a:normAutofit/>
          </a:bodyPr>
          <a:lstStyle/>
          <a:p>
            <a:r>
              <a:rPr lang="en-GB" sz="3200" dirty="0"/>
              <a:t>Variable Acceleration</a:t>
            </a:r>
            <a:endParaRPr lang="ru-RU" sz="3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7979865" y="5132957"/>
            <a:ext cx="4179721" cy="858767"/>
          </a:xfrm>
        </p:spPr>
        <p:txBody>
          <a:bodyPr>
            <a:noAutofit/>
          </a:bodyPr>
          <a:lstStyle/>
          <a:p>
            <a:r>
              <a:rPr lang="en-US" sz="2400" dirty="0"/>
              <a:t>REVIEW EXERCISES</a:t>
            </a:r>
            <a:endParaRPr lang="ru-RU" sz="24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2" y="1119498"/>
            <a:ext cx="6197385" cy="528547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17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1"/>
    </mc:Choice>
    <mc:Fallback xmlns="">
      <p:transition spd="slow" advTm="586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7"/>
              <p:cNvSpPr txBox="1">
                <a:spLocks/>
              </p:cNvSpPr>
              <p:nvPr/>
            </p:nvSpPr>
            <p:spPr>
              <a:xfrm>
                <a:off x="5332579" y="1634798"/>
                <a:ext cx="6606872" cy="52232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+9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then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sSup>
                        <m:sSupPr>
                          <m:ctrlP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579" y="1634798"/>
                <a:ext cx="6606872" cy="5223201"/>
              </a:xfrm>
              <a:prstGeom prst="rect">
                <a:avLst/>
              </a:prstGeom>
              <a:blipFill>
                <a:blip r:embed="rId6"/>
                <a:stretch>
                  <a:fillRect l="-1476" t="-4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DIFFERENTIATING FUNCTIONS WITH TWO OR MORE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/>
              <p:cNvSpPr txBox="1">
                <a:spLocks/>
              </p:cNvSpPr>
              <p:nvPr/>
            </p:nvSpPr>
            <p:spPr>
              <a:xfrm>
                <a:off x="171125" y="2523161"/>
                <a:ext cx="4892818" cy="41643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Recall that for all real values of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and for constant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200" dirty="0"/>
                  <a:t>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then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are the differentiated expressions of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respectively.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25" y="2523161"/>
                <a:ext cx="4892818" cy="4164308"/>
              </a:xfrm>
              <a:prstGeom prst="rect">
                <a:avLst/>
              </a:prstGeom>
              <a:blipFill>
                <a:blip r:embed="rId7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 Placeholder 6"/>
              <p:cNvSpPr>
                <a:spLocks noGrp="1"/>
              </p:cNvSpPr>
              <p:nvPr>
                <p:ph type="body" idx="13"/>
              </p:nvPr>
            </p:nvSpPr>
            <p:spPr>
              <a:xfrm>
                <a:off x="171125" y="1999488"/>
                <a:ext cx="4794919" cy="600075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/>
                  <a:t>Powers of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400" dirty="0"/>
                  <a:t> and Quadratics</a:t>
                </a:r>
              </a:p>
            </p:txBody>
          </p:sp>
        </mc:Choice>
        <mc:Fallback xmlns="">
          <p:sp>
            <p:nvSpPr>
              <p:cNvPr id="115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3"/>
              </p:nvPr>
            </p:nvSpPr>
            <p:spPr>
              <a:xfrm>
                <a:off x="171125" y="1999488"/>
                <a:ext cx="4794919" cy="600075"/>
              </a:xfrm>
              <a:blipFill>
                <a:blip r:embed="rId8"/>
                <a:stretch>
                  <a:fillRect l="-1906" b="-23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359189" y="1088996"/>
            <a:ext cx="6580262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1a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171125" y="4043440"/>
            <a:ext cx="6580262" cy="600075"/>
          </a:xfrm>
        </p:spPr>
        <p:txBody>
          <a:bodyPr>
            <a:normAutofit/>
          </a:bodyPr>
          <a:lstStyle/>
          <a:p>
            <a:r>
              <a:rPr lang="en-GB" sz="2400" dirty="0"/>
              <a:t>Differentiating Multiple Terms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057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7"/>
    </mc:Choice>
    <mc:Fallback xmlns="">
      <p:transition spd="slow" advTm="5977"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Review Exercise 4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300" dirty="0"/>
              <a:t>Solution Review Exercise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21+4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br>
                  <a:rPr lang="en-GB" sz="2000" b="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(7)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(7)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br>
                  <a:rPr lang="en-GB" sz="20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121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5"/>
    </mc:Choice>
    <mc:Fallback xmlns="">
      <p:transition spd="slow" advTm="3725"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Review Exercise 4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300" dirty="0"/>
              <a:t>Solution Review Exercise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21+4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GB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mr>
                      <m:mr>
                        <m:e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mr>
                    </m:m>
                  </m:oMath>
                </a14:m>
                <a:br>
                  <a:rPr lang="en-GB" sz="2000" b="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𝟕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GB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br>
                  <a:rPr lang="en-GB" sz="20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25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2"/>
    </mc:Choice>
    <mc:Fallback xmlns="">
      <p:transition spd="slow" advTm="2332"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Review Exercise 4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300" dirty="0"/>
              <a:t>Solution Review Exercise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21+4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mr>
                      <m:m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br>
                  <a:rPr lang="en-GB" sz="2000" b="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𝟕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br>
                  <a:rPr lang="en-GB" sz="20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726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60"/>
    </mc:Choice>
    <mc:Fallback xmlns="">
      <p:transition spd="slow" advTm="9460"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Review Exercise 4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300" dirty="0"/>
              <a:t>Solution Review Exercise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21+4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mr>
                    </m:m>
                  </m:oMath>
                </a14:m>
                <a:br>
                  <a:rPr lang="en-GB" sz="2000" b="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(7)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(7)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br>
                  <a:rPr lang="en-GB" sz="20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90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6"/>
    </mc:Choice>
    <mc:Fallback xmlns="">
      <p:transition spd="slow" advTm="6976"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Review Exercise 4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300" dirty="0"/>
              <a:t>Solution Review Exercise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21+4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br>
                  <a:rPr lang="en-GB" sz="2000" b="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(7)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(7)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br>
                  <a:rPr lang="en-GB" sz="20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48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2"/>
    </mc:Choice>
    <mc:Fallback xmlns="">
      <p:transition spd="slow" advTm="1542"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Review Exercise 4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300" dirty="0"/>
              <a:t>Solution Review Exercise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21+4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br>
                  <a:rPr lang="en-GB" sz="2000" b="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(7)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(7)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=130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146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7"/>
    </mc:Choice>
    <mc:Fallback xmlns="">
      <p:transition spd="slow" advTm="3957"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Review Exercise 4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300" dirty="0"/>
              <a:t>Solution Review Exercise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21+4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br>
                  <a:rPr lang="en-GB" sz="2000" b="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𝟕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GB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𝟏𝟑𝟎</m:t>
                      </m:r>
                      <m:f>
                        <m:f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282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8"/>
    </mc:Choice>
    <mc:Fallback xmlns="">
      <p:transition spd="slow" advTm="5258"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Review Exercise 4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300" dirty="0"/>
              <a:t>Solution Review Exercise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21+4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br>
                  <a:rPr lang="en-GB" sz="2000" b="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(7)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(7)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=130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642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0"/>
    </mc:Choice>
    <mc:Fallback xmlns="">
      <p:transition spd="slow" advTm="1170"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Review Exercise 4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300" dirty="0"/>
              <a:t>Solution Review Exercise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160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8"/>
    </mc:Choice>
    <mc:Fallback xmlns="">
      <p:transition spd="slow" advTm="3678"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Review Exercise 4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300" dirty="0"/>
              <a:t>Solution Review Exercise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21−3</m:t>
                        </m:r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364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11"/>
    </mc:Choice>
    <mc:Fallback xmlns="">
      <p:transition spd="slow" advTm="1531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7"/>
              <p:cNvSpPr txBox="1">
                <a:spLocks/>
              </p:cNvSpPr>
              <p:nvPr/>
            </p:nvSpPr>
            <p:spPr>
              <a:xfrm>
                <a:off x="5332579" y="1634798"/>
                <a:ext cx="6606872" cy="52232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+9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then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sSup>
                        <m:sSup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579" y="1634798"/>
                <a:ext cx="6606872" cy="5223201"/>
              </a:xfrm>
              <a:prstGeom prst="rect">
                <a:avLst/>
              </a:prstGeom>
              <a:blipFill>
                <a:blip r:embed="rId6"/>
                <a:stretch>
                  <a:fillRect l="-1476" t="-4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DIFFERENTIATING FUNCTIONS WITH TWO OR MORE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/>
              <p:cNvSpPr txBox="1">
                <a:spLocks/>
              </p:cNvSpPr>
              <p:nvPr/>
            </p:nvSpPr>
            <p:spPr>
              <a:xfrm>
                <a:off x="171125" y="2523161"/>
                <a:ext cx="4892818" cy="41643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Recall that for all real values of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and for constant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200" dirty="0"/>
                  <a:t>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then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are the differentiated expressions of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respectively.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25" y="2523161"/>
                <a:ext cx="4892818" cy="4164308"/>
              </a:xfrm>
              <a:prstGeom prst="rect">
                <a:avLst/>
              </a:prstGeom>
              <a:blipFill>
                <a:blip r:embed="rId7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 Placeholder 6"/>
              <p:cNvSpPr>
                <a:spLocks noGrp="1"/>
              </p:cNvSpPr>
              <p:nvPr>
                <p:ph type="body" idx="13"/>
              </p:nvPr>
            </p:nvSpPr>
            <p:spPr>
              <a:xfrm>
                <a:off x="171125" y="1999488"/>
                <a:ext cx="4794919" cy="600075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/>
                  <a:t>Powers of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400" dirty="0"/>
                  <a:t> and Quadratics</a:t>
                </a:r>
              </a:p>
            </p:txBody>
          </p:sp>
        </mc:Choice>
        <mc:Fallback xmlns="">
          <p:sp>
            <p:nvSpPr>
              <p:cNvPr id="115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3"/>
              </p:nvPr>
            </p:nvSpPr>
            <p:spPr>
              <a:xfrm>
                <a:off x="171125" y="1999488"/>
                <a:ext cx="4794919" cy="600075"/>
              </a:xfrm>
              <a:blipFill>
                <a:blip r:embed="rId8"/>
                <a:stretch>
                  <a:fillRect l="-1906" b="-23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359189" y="1088996"/>
            <a:ext cx="6580262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1a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171125" y="4043440"/>
            <a:ext cx="6580262" cy="600075"/>
          </a:xfrm>
        </p:spPr>
        <p:txBody>
          <a:bodyPr>
            <a:normAutofit/>
          </a:bodyPr>
          <a:lstStyle/>
          <a:p>
            <a:r>
              <a:rPr lang="en-GB" sz="2400" dirty="0"/>
              <a:t>Differentiating Multiple Terms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172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8"/>
    </mc:Choice>
    <mc:Fallback xmlns="">
      <p:transition spd="slow" advTm="1078"/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Review Exercise 4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300" dirty="0"/>
              <a:t>Solution Review Exercise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  <m:e>
                        <m:r>
                          <a:rPr lang="en-GB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  <m:r>
                          <a:rPr lang="en-GB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mr>
                      <m:mr>
                        <m:e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mr>
                    </m:m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338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8"/>
    </mc:Choice>
    <mc:Fallback xmlns="">
      <p:transition spd="slow" advTm="3098"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Review Exercise 4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300" dirty="0"/>
              <a:t>Solution Review Exercise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164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0"/>
    </mc:Choice>
    <mc:Fallback xmlns="">
      <p:transition spd="slow" advTm="6140"/>
    </mc:Fallback>
  </mc:AlternateContent>
  <p:extLst mod="1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Review Exercise 4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300" dirty="0"/>
              <a:t>Solution Review Exercise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256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6"/>
    </mc:Choice>
    <mc:Fallback xmlns="">
      <p:transition spd="slow" advTm="6836"/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Review Exercise 4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300" dirty="0"/>
              <a:t>Solution Review Exercise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21−3</m:t>
                        </m:r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968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6"/>
    </mc:Choice>
    <mc:Fallback xmlns="">
      <p:transition spd="slow" advTm="1286"/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Review Exercise 4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300" dirty="0"/>
              <a:t>Solution Review Exercise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21−3</m:t>
                        </m:r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br>
                  <a:rPr lang="en-GB" sz="2000" b="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(7)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=73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090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5"/>
    </mc:Choice>
    <mc:Fallback xmlns="">
      <p:transition spd="slow" advTm="1705"/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Review Exercise 4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300" dirty="0"/>
              <a:t>Solution Review Exercise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21−3</m:t>
                        </m:r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mr>
                      <m:m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br>
                  <a:rPr lang="en-GB" sz="2000" b="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d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=73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832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5"/>
    </mc:Choice>
    <mc:Fallback xmlns="">
      <p:transition spd="slow" advTm="7045"/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Review Exercise 4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300" dirty="0"/>
              <a:t>Solution Review Exercise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21−3</m:t>
                        </m:r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mr>
                    </m:m>
                  </m:oMath>
                </a14:m>
                <a:br>
                  <a:rPr lang="en-GB" sz="2000" b="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(7)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=73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38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86"/>
    </mc:Choice>
    <mc:Fallback xmlns="">
      <p:transition spd="slow" advTm="7486"/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Review Exercise 4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300" dirty="0"/>
              <a:t>Solution Review Exercise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21−3</m:t>
                        </m:r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br>
                  <a:rPr lang="en-GB" sz="2000" b="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(7)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=73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672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3"/>
    </mc:Choice>
    <mc:Fallback xmlns="">
      <p:transition spd="slow" advTm="1403"/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Review Exercise 4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300" dirty="0"/>
              <a:t>Solution Review Exercise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21−3</m:t>
                        </m:r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br>
                  <a:rPr lang="en-GB" sz="2000" b="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(7)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=73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226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8"/>
    </mc:Choice>
    <mc:Fallback xmlns="">
      <p:transition spd="slow" advTm="2378"/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Review Exercise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21−3</m:t>
                        </m:r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br>
                  <a:rPr lang="en-GB" sz="2000" b="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  <m:d>
                            <m:dPr>
                              <m:ctrlP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d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  <m:d>
                            <m:dPr>
                              <m:ctrlP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𝟕𝟑</m:t>
                      </m:r>
                      <m:f>
                        <m:f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B8D9B2B9-511E-42FE-A80D-177C74E53629}"/>
              </a:ext>
            </a:extLst>
          </p:cNvPr>
          <p:cNvSpPr txBox="1">
            <a:spLocks/>
          </p:cNvSpPr>
          <p:nvPr/>
        </p:nvSpPr>
        <p:spPr>
          <a:xfrm>
            <a:off x="5307169" y="937959"/>
            <a:ext cx="650369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300"/>
              <a:t>Solution Review Exercise 4</a:t>
            </a:r>
            <a:endParaRPr lang="en-GB" sz="2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02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0"/>
    </mc:Choice>
    <mc:Fallback xmlns="">
      <p:transition spd="slow" advTm="333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7"/>
              <p:cNvSpPr txBox="1">
                <a:spLocks/>
              </p:cNvSpPr>
              <p:nvPr/>
            </p:nvSpPr>
            <p:spPr>
              <a:xfrm>
                <a:off x="5332579" y="1634798"/>
                <a:ext cx="6606872" cy="52232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579" y="1634798"/>
                <a:ext cx="6606872" cy="5223201"/>
              </a:xfrm>
              <a:prstGeom prst="rect">
                <a:avLst/>
              </a:prstGeom>
              <a:blipFill>
                <a:blip r:embed="rId6"/>
                <a:stretch>
                  <a:fillRect l="-1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DIFFERENTIATING FUNCTIONS WITH TWO OR MORE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/>
              <p:cNvSpPr txBox="1">
                <a:spLocks/>
              </p:cNvSpPr>
              <p:nvPr/>
            </p:nvSpPr>
            <p:spPr>
              <a:xfrm>
                <a:off x="171125" y="2523161"/>
                <a:ext cx="4892818" cy="41643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Recall that for all real values of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and for constant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200" dirty="0"/>
                  <a:t>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then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are the differentiated expressions of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respectively.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25" y="2523161"/>
                <a:ext cx="4892818" cy="4164308"/>
              </a:xfrm>
              <a:prstGeom prst="rect">
                <a:avLst/>
              </a:prstGeom>
              <a:blipFill>
                <a:blip r:embed="rId7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 Placeholder 6"/>
              <p:cNvSpPr>
                <a:spLocks noGrp="1"/>
              </p:cNvSpPr>
              <p:nvPr>
                <p:ph type="body" idx="13"/>
              </p:nvPr>
            </p:nvSpPr>
            <p:spPr>
              <a:xfrm>
                <a:off x="171125" y="1999488"/>
                <a:ext cx="4794919" cy="600075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/>
                  <a:t>Powers of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400" dirty="0"/>
                  <a:t> and Quadratics</a:t>
                </a:r>
              </a:p>
            </p:txBody>
          </p:sp>
        </mc:Choice>
        <mc:Fallback xmlns="">
          <p:sp>
            <p:nvSpPr>
              <p:cNvPr id="115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3"/>
              </p:nvPr>
            </p:nvSpPr>
            <p:spPr>
              <a:xfrm>
                <a:off x="171125" y="1999488"/>
                <a:ext cx="4794919" cy="600075"/>
              </a:xfrm>
              <a:blipFill>
                <a:blip r:embed="rId8"/>
                <a:stretch>
                  <a:fillRect l="-1906" b="-23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359189" y="1088996"/>
            <a:ext cx="6580262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1b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171125" y="4043440"/>
            <a:ext cx="6580262" cy="600075"/>
          </a:xfrm>
        </p:spPr>
        <p:txBody>
          <a:bodyPr>
            <a:normAutofit/>
          </a:bodyPr>
          <a:lstStyle/>
          <a:p>
            <a:r>
              <a:rPr lang="en-GB" sz="2400" dirty="0"/>
              <a:t>Differentiating Multiple Terms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640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85"/>
    </mc:Choice>
    <mc:Fallback xmlns="">
      <p:transition spd="slow" advTm="19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Review Exercise 4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300" dirty="0"/>
              <a:t>Solution Review Exercise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21−3</m:t>
                        </m:r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br>
                  <a:rPr lang="en-GB" sz="2000" b="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(7)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=73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27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3"/>
    </mc:Choice>
    <mc:Fallback xmlns="">
      <p:transition spd="slow" advTm="1543"/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Review Exercise 4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300" dirty="0"/>
              <a:t>Solution Review Exercise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73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Area 1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Area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510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0"/>
    </mc:Choice>
    <mc:Fallback xmlns="">
      <p:transition spd="slow" advTm="7510"/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Review Exercise 4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300" dirty="0"/>
              <a:t>Solution Review Exercise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73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Area 1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Area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395606" y="3302866"/>
            <a:ext cx="6173541" cy="14247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5377468" y="6030492"/>
            <a:ext cx="2682315" cy="509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10470199" y="1652782"/>
            <a:ext cx="681117" cy="434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920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1"/>
    </mc:Choice>
    <mc:Fallback xmlns="">
      <p:transition spd="slow" advTm="1821"/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Review Exercise 4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300" dirty="0"/>
              <a:t>Solution Review Exercise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73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Area 1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Area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62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0"/>
    </mc:Choice>
    <mc:Fallback xmlns="">
      <p:transition spd="slow" advTm="1240"/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Review Exercise 4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300" dirty="0"/>
              <a:t>Solution Review Exercise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73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Area 1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130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73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95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8"/>
    </mc:Choice>
    <mc:Fallback xmlns="">
      <p:transition spd="slow" advTm="1728"/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Review Exercise 4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300" dirty="0"/>
              <a:t>Solution Review Exercise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b="1" dirty="0">
                    <a:solidFill>
                      <a:srgbClr val="FF0000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𝟏𝟑𝟎</m:t>
                    </m:r>
                    <m:f>
                      <m:f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sz="20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73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Area 1</a:t>
                </a: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𝟏𝟑𝟎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73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187555" y="3302866"/>
            <a:ext cx="2187417" cy="14247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275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94"/>
    </mc:Choice>
    <mc:Fallback xmlns="">
      <p:transition spd="slow" advTm="7394"/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Review Exercise 4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300" dirty="0"/>
              <a:t>Solution Review Exercise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b="1" dirty="0">
                    <a:solidFill>
                      <a:srgbClr val="FF0000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𝟕𝟑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Area 1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130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𝟕𝟑</m:t>
                    </m:r>
                    <m:f>
                      <m:f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20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sp>
        <p:nvSpPr>
          <p:cNvPr id="53" name="Rectangle 52"/>
          <p:cNvSpPr/>
          <p:nvPr/>
        </p:nvSpPr>
        <p:spPr>
          <a:xfrm>
            <a:off x="9239641" y="3330244"/>
            <a:ext cx="2187417" cy="14247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585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0"/>
    </mc:Choice>
    <mc:Fallback xmlns="">
      <p:transition spd="slow" advTm="4700"/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Review Exercise 4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300" dirty="0"/>
              <a:t>Solution Review Exercise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73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Area 1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130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73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421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3"/>
    </mc:Choice>
    <mc:Fallback xmlns="">
      <p:transition spd="slow" advTm="1333"/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Review Exercise 4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300" dirty="0"/>
              <a:t>Solution Review Exercise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73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Area 1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130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73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=57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745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5"/>
    </mc:Choice>
    <mc:Fallback xmlns="">
      <p:transition spd="slow" advTm="3725"/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Review Exercise 4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300" dirty="0"/>
              <a:t>Solution Review Exercise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73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Area 1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𝟏𝟑𝟎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𝟕𝟑</m:t>
                    </m:r>
                    <m:f>
                      <m:f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𝟓𝟕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GB" sz="20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0496325" y="1656267"/>
            <a:ext cx="635328" cy="4479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224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2"/>
    </mc:Choice>
    <mc:Fallback xmlns="">
      <p:transition spd="slow" advTm="500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7"/>
              <p:cNvSpPr txBox="1">
                <a:spLocks/>
              </p:cNvSpPr>
              <p:nvPr/>
            </p:nvSpPr>
            <p:spPr>
              <a:xfrm>
                <a:off x="5332579" y="1634798"/>
                <a:ext cx="6606872" cy="52232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en-GB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579" y="1634798"/>
                <a:ext cx="6606872" cy="5223201"/>
              </a:xfrm>
              <a:prstGeom prst="rect">
                <a:avLst/>
              </a:prstGeom>
              <a:blipFill>
                <a:blip r:embed="rId6"/>
                <a:stretch>
                  <a:fillRect l="-1476" t="-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DIFFERENTIATING FUNCTIONS WITH TWO OR MORE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/>
              <p:cNvSpPr txBox="1">
                <a:spLocks/>
              </p:cNvSpPr>
              <p:nvPr/>
            </p:nvSpPr>
            <p:spPr>
              <a:xfrm>
                <a:off x="171125" y="2523161"/>
                <a:ext cx="4892818" cy="41643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Recall that for all real values of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and for constant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200" dirty="0"/>
                  <a:t>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then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are the differentiated expressions of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respectively.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25" y="2523161"/>
                <a:ext cx="4892818" cy="4164308"/>
              </a:xfrm>
              <a:prstGeom prst="rect">
                <a:avLst/>
              </a:prstGeom>
              <a:blipFill>
                <a:blip r:embed="rId7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 Placeholder 6"/>
              <p:cNvSpPr>
                <a:spLocks noGrp="1"/>
              </p:cNvSpPr>
              <p:nvPr>
                <p:ph type="body" idx="13"/>
              </p:nvPr>
            </p:nvSpPr>
            <p:spPr>
              <a:xfrm>
                <a:off x="171125" y="1999488"/>
                <a:ext cx="4794919" cy="600075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/>
                  <a:t>Powers of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400" dirty="0"/>
                  <a:t> and Quadratics</a:t>
                </a:r>
              </a:p>
            </p:txBody>
          </p:sp>
        </mc:Choice>
        <mc:Fallback xmlns="">
          <p:sp>
            <p:nvSpPr>
              <p:cNvPr id="115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3"/>
              </p:nvPr>
            </p:nvSpPr>
            <p:spPr>
              <a:xfrm>
                <a:off x="171125" y="1999488"/>
                <a:ext cx="4794919" cy="600075"/>
              </a:xfrm>
              <a:blipFill>
                <a:blip r:embed="rId8"/>
                <a:stretch>
                  <a:fillRect l="-1906" b="-23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359189" y="1088996"/>
            <a:ext cx="6580262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1b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171125" y="4043440"/>
            <a:ext cx="6580262" cy="600075"/>
          </a:xfrm>
        </p:spPr>
        <p:txBody>
          <a:bodyPr>
            <a:normAutofit/>
          </a:bodyPr>
          <a:lstStyle/>
          <a:p>
            <a:r>
              <a:rPr lang="en-GB" sz="2400" dirty="0"/>
              <a:t>Differentiating Multiple Terms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027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5"/>
    </mc:Choice>
    <mc:Fallback xmlns="">
      <p:transition spd="slow" advTm="2285"/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Review Exercise 4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300" dirty="0"/>
              <a:t>Solution Review Exercise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73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Area 1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130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73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=57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887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2"/>
    </mc:Choice>
    <mc:Fallback xmlns="">
      <p:transition spd="slow" advTm="892"/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11225" y="5945824"/>
            <a:ext cx="3473739" cy="365125"/>
          </a:xfrm>
        </p:spPr>
        <p:txBody>
          <a:bodyPr/>
          <a:lstStyle/>
          <a:p>
            <a:r>
              <a:rPr lang="en-US" noProof="0" dirty="0"/>
              <a:t>SUMMARY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131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37739" y="2859687"/>
            <a:ext cx="2161425" cy="1608404"/>
          </a:xfrm>
        </p:spPr>
        <p:txBody>
          <a:bodyPr/>
          <a:lstStyle/>
          <a:p>
            <a:pPr algn="ctr"/>
            <a:r>
              <a:rPr lang="en-GB" dirty="0"/>
              <a:t>REVIEW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278583" y="1373459"/>
                <a:ext cx="6527417" cy="493748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2400" dirty="0">
                    <a:solidFill>
                      <a:srgbClr val="0000FF"/>
                    </a:solidFill>
                    <a:latin typeface="+mj-lt"/>
                  </a:rPr>
                  <a:t>If you have understood the content of this session you should be able to:</a:t>
                </a:r>
              </a:p>
              <a:p>
                <a:pPr marL="0" indent="0">
                  <a:buNone/>
                </a:pPr>
                <a:endParaRPr lang="en-GB" sz="2400" dirty="0">
                  <a:solidFill>
                    <a:srgbClr val="0000FF"/>
                  </a:solidFill>
                  <a:latin typeface="+mj-lt"/>
                </a:endParaRPr>
              </a:p>
              <a:p>
                <a:r>
                  <a:rPr lang="en-GB" sz="2400" dirty="0">
                    <a:solidFill>
                      <a:srgbClr val="0000FF"/>
                    </a:solidFill>
                    <a:latin typeface="+mj-lt"/>
                  </a:rPr>
                  <a:t>Explore examples of differentiating functions with two or more terms;</a:t>
                </a:r>
              </a:p>
              <a:p>
                <a:endParaRPr lang="en-GB" sz="2400" dirty="0">
                  <a:solidFill>
                    <a:srgbClr val="0000FF"/>
                  </a:solidFill>
                  <a:latin typeface="+mj-lt"/>
                </a:endParaRPr>
              </a:p>
              <a:p>
                <a:r>
                  <a:rPr lang="en-GB" sz="2400" dirty="0">
                    <a:solidFill>
                      <a:srgbClr val="0000FF"/>
                    </a:solidFill>
                    <a:latin typeface="+mj-lt"/>
                  </a:rPr>
                  <a:t>Find the stationary points of a polynomial;</a:t>
                </a:r>
              </a:p>
              <a:p>
                <a:endParaRPr lang="en-GB" sz="2400" dirty="0">
                  <a:solidFill>
                    <a:srgbClr val="0000FF"/>
                  </a:solidFill>
                  <a:latin typeface="+mj-lt"/>
                </a:endParaRPr>
              </a:p>
              <a:p>
                <a:r>
                  <a:rPr lang="en-GB" sz="2400" dirty="0">
                    <a:solidFill>
                      <a:srgbClr val="0000FF"/>
                    </a:solidFill>
                    <a:latin typeface="+mj-lt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  <a:latin typeface="+mj-lt"/>
                  </a:rPr>
                  <a:t> given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  <a:latin typeface="+mj-lt"/>
                  </a:rPr>
                  <a:t>and a point on the curve;</a:t>
                </a:r>
              </a:p>
              <a:p>
                <a:endParaRPr lang="en-GB" sz="2400" dirty="0">
                  <a:solidFill>
                    <a:srgbClr val="0000FF"/>
                  </a:solidFill>
                  <a:latin typeface="+mj-lt"/>
                </a:endParaRPr>
              </a:p>
              <a:p>
                <a:r>
                  <a:rPr lang="en-GB" sz="2400" dirty="0">
                    <a:solidFill>
                      <a:srgbClr val="0000FF"/>
                    </a:solidFill>
                    <a:latin typeface="+mj-lt"/>
                  </a:rPr>
                  <a:t>Find the area bounded by curves and straight lines.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583" y="1373459"/>
                <a:ext cx="6527417" cy="4937489"/>
              </a:xfrm>
              <a:prstGeom prst="rect">
                <a:avLst/>
              </a:prstGeom>
              <a:blipFill>
                <a:blip r:embed="rId6"/>
                <a:stretch>
                  <a:fillRect l="-1494" t="-1728" b="-119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6568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30"/>
    </mc:Choice>
    <mc:Fallback xmlns="">
      <p:transition spd="slow" advTm="29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132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182736" y="591748"/>
            <a:ext cx="4279285" cy="702406"/>
          </a:xfrm>
        </p:spPr>
        <p:txBody>
          <a:bodyPr anchor="t">
            <a:normAutofit/>
          </a:bodyPr>
          <a:lstStyle/>
          <a:p>
            <a:r>
              <a:rPr lang="en-US" sz="3200" dirty="0"/>
              <a:t>Copyright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sz="2200" b="1" dirty="0">
                <a:solidFill>
                  <a:srgbClr val="000000"/>
                </a:solidFill>
              </a:rPr>
              <a:t>© Z. Ali 2020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98915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67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"/>
    </mc:Choice>
    <mc:Fallback xmlns="">
      <p:transition spd="slow" advTm="70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7"/>
              <p:cNvSpPr txBox="1">
                <a:spLocks/>
              </p:cNvSpPr>
              <p:nvPr/>
            </p:nvSpPr>
            <p:spPr>
              <a:xfrm>
                <a:off x="5332579" y="1634798"/>
                <a:ext cx="6606872" cy="52232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en-GB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So, use the second form of the equation in calculations as this is easier to work with when differentiating.</a:t>
                </a:r>
              </a:p>
            </p:txBody>
          </p:sp>
        </mc:Choice>
        <mc:Fallback xmlns="">
          <p:sp>
            <p:nvSpPr>
              <p:cNvPr id="9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579" y="1634798"/>
                <a:ext cx="6606872" cy="5223201"/>
              </a:xfrm>
              <a:prstGeom prst="rect">
                <a:avLst/>
              </a:prstGeom>
              <a:blipFill>
                <a:blip r:embed="rId6"/>
                <a:stretch>
                  <a:fillRect l="-1476" t="-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DIFFERENTIATING FUNCTIONS WITH TWO OR MORE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/>
              <p:cNvSpPr txBox="1">
                <a:spLocks/>
              </p:cNvSpPr>
              <p:nvPr/>
            </p:nvSpPr>
            <p:spPr>
              <a:xfrm>
                <a:off x="171125" y="2523161"/>
                <a:ext cx="4892818" cy="41643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Recall that for all real values of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and for constant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200" dirty="0"/>
                  <a:t>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then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are the differentiated expressions of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respectively.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25" y="2523161"/>
                <a:ext cx="4892818" cy="4164308"/>
              </a:xfrm>
              <a:prstGeom prst="rect">
                <a:avLst/>
              </a:prstGeom>
              <a:blipFill>
                <a:blip r:embed="rId7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 Placeholder 6"/>
              <p:cNvSpPr>
                <a:spLocks noGrp="1"/>
              </p:cNvSpPr>
              <p:nvPr>
                <p:ph type="body" idx="13"/>
              </p:nvPr>
            </p:nvSpPr>
            <p:spPr>
              <a:xfrm>
                <a:off x="171125" y="1999488"/>
                <a:ext cx="4794919" cy="600075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/>
                  <a:t>Powers of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400" dirty="0"/>
                  <a:t> and Quadratics</a:t>
                </a:r>
              </a:p>
            </p:txBody>
          </p:sp>
        </mc:Choice>
        <mc:Fallback xmlns="">
          <p:sp>
            <p:nvSpPr>
              <p:cNvPr id="115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3"/>
              </p:nvPr>
            </p:nvSpPr>
            <p:spPr>
              <a:xfrm>
                <a:off x="171125" y="1999488"/>
                <a:ext cx="4794919" cy="600075"/>
              </a:xfrm>
              <a:blipFill>
                <a:blip r:embed="rId8"/>
                <a:stretch>
                  <a:fillRect l="-1906" b="-23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359189" y="1088996"/>
            <a:ext cx="6580262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1b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171125" y="4043440"/>
            <a:ext cx="6580262" cy="600075"/>
          </a:xfrm>
        </p:spPr>
        <p:txBody>
          <a:bodyPr>
            <a:normAutofit/>
          </a:bodyPr>
          <a:lstStyle/>
          <a:p>
            <a:r>
              <a:rPr lang="en-GB" sz="2400" dirty="0"/>
              <a:t>Differentiating Multiple Terms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217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71"/>
    </mc:Choice>
    <mc:Fallback xmlns="">
      <p:transition spd="slow" advTm="1257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7"/>
              <p:cNvSpPr txBox="1">
                <a:spLocks/>
              </p:cNvSpPr>
              <p:nvPr/>
            </p:nvSpPr>
            <p:spPr>
              <a:xfrm>
                <a:off x="5332579" y="1634798"/>
                <a:ext cx="6606872" cy="52232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then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4−1</m:t>
                          </m:r>
                        </m:sup>
                      </m:sSup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3−1</m:t>
                          </m:r>
                        </m:sup>
                      </m:sSup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579" y="1634798"/>
                <a:ext cx="6606872" cy="5223201"/>
              </a:xfrm>
              <a:prstGeom prst="rect">
                <a:avLst/>
              </a:prstGeom>
              <a:blipFill>
                <a:blip r:embed="rId6"/>
                <a:stretch>
                  <a:fillRect l="-14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DIFFERENTIATING FUNCTIONS WITH TWO OR MORE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/>
              <p:cNvSpPr txBox="1">
                <a:spLocks/>
              </p:cNvSpPr>
              <p:nvPr/>
            </p:nvSpPr>
            <p:spPr>
              <a:xfrm>
                <a:off x="171125" y="2523161"/>
                <a:ext cx="4892818" cy="41643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Recall that for all real values of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and for constant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200" dirty="0"/>
                  <a:t>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then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are the differentiated expressions of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respectively.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25" y="2523161"/>
                <a:ext cx="4892818" cy="4164308"/>
              </a:xfrm>
              <a:prstGeom prst="rect">
                <a:avLst/>
              </a:prstGeom>
              <a:blipFill>
                <a:blip r:embed="rId7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 Placeholder 6"/>
              <p:cNvSpPr>
                <a:spLocks noGrp="1"/>
              </p:cNvSpPr>
              <p:nvPr>
                <p:ph type="body" idx="13"/>
              </p:nvPr>
            </p:nvSpPr>
            <p:spPr>
              <a:xfrm>
                <a:off x="171125" y="1999488"/>
                <a:ext cx="4794919" cy="600075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/>
                  <a:t>Powers of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400" dirty="0"/>
                  <a:t> and Quadratics</a:t>
                </a:r>
              </a:p>
            </p:txBody>
          </p:sp>
        </mc:Choice>
        <mc:Fallback xmlns="">
          <p:sp>
            <p:nvSpPr>
              <p:cNvPr id="115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3"/>
              </p:nvPr>
            </p:nvSpPr>
            <p:spPr>
              <a:xfrm>
                <a:off x="171125" y="1999488"/>
                <a:ext cx="4794919" cy="600075"/>
              </a:xfrm>
              <a:blipFill>
                <a:blip r:embed="rId8"/>
                <a:stretch>
                  <a:fillRect l="-1906" b="-23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359189" y="1088996"/>
            <a:ext cx="6580262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1b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171125" y="4043440"/>
            <a:ext cx="6580262" cy="600075"/>
          </a:xfrm>
        </p:spPr>
        <p:txBody>
          <a:bodyPr>
            <a:normAutofit/>
          </a:bodyPr>
          <a:lstStyle/>
          <a:p>
            <a:r>
              <a:rPr lang="en-GB" sz="2400" dirty="0"/>
              <a:t>Differentiating Multiple Terms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627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9"/>
    </mc:Choice>
    <mc:Fallback xmlns="">
      <p:transition spd="slow" advTm="8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7"/>
              <p:cNvSpPr txBox="1">
                <a:spLocks/>
              </p:cNvSpPr>
              <p:nvPr/>
            </p:nvSpPr>
            <p:spPr>
              <a:xfrm>
                <a:off x="5332579" y="1634798"/>
                <a:ext cx="6606872" cy="52232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then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3−1</m:t>
                          </m:r>
                        </m:sup>
                      </m:sSup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579" y="1634798"/>
                <a:ext cx="6606872" cy="5223201"/>
              </a:xfrm>
              <a:prstGeom prst="rect">
                <a:avLst/>
              </a:prstGeom>
              <a:blipFill>
                <a:blip r:embed="rId6"/>
                <a:stretch>
                  <a:fillRect l="-14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DIFFERENTIATING FUNCTIONS WITH TWO OR MORE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/>
              <p:cNvSpPr txBox="1">
                <a:spLocks/>
              </p:cNvSpPr>
              <p:nvPr/>
            </p:nvSpPr>
            <p:spPr>
              <a:xfrm>
                <a:off x="171125" y="2523161"/>
                <a:ext cx="4892818" cy="41643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Recall that for all real values of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and for constant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200" dirty="0"/>
                  <a:t>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𝒏𝒙</m:t>
                        </m:r>
                      </m:e>
                      <m:sup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then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are the differentiated expressions of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respectively.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25" y="2523161"/>
                <a:ext cx="4892818" cy="4164308"/>
              </a:xfrm>
              <a:prstGeom prst="rect">
                <a:avLst/>
              </a:prstGeom>
              <a:blipFill>
                <a:blip r:embed="rId7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 Placeholder 6"/>
              <p:cNvSpPr>
                <a:spLocks noGrp="1"/>
              </p:cNvSpPr>
              <p:nvPr>
                <p:ph type="body" idx="13"/>
              </p:nvPr>
            </p:nvSpPr>
            <p:spPr>
              <a:xfrm>
                <a:off x="171125" y="1999488"/>
                <a:ext cx="4794919" cy="600075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/>
                  <a:t>Powers of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400" dirty="0"/>
                  <a:t> and Quadratics</a:t>
                </a:r>
              </a:p>
            </p:txBody>
          </p:sp>
        </mc:Choice>
        <mc:Fallback xmlns="">
          <p:sp>
            <p:nvSpPr>
              <p:cNvPr id="115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3"/>
              </p:nvPr>
            </p:nvSpPr>
            <p:spPr>
              <a:xfrm>
                <a:off x="171125" y="1999488"/>
                <a:ext cx="4794919" cy="600075"/>
              </a:xfrm>
              <a:blipFill>
                <a:blip r:embed="rId8"/>
                <a:stretch>
                  <a:fillRect l="-1906" b="-23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359189" y="1088996"/>
            <a:ext cx="6580262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1b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171125" y="4043440"/>
            <a:ext cx="6580262" cy="600075"/>
          </a:xfrm>
        </p:spPr>
        <p:txBody>
          <a:bodyPr>
            <a:normAutofit/>
          </a:bodyPr>
          <a:lstStyle/>
          <a:p>
            <a:r>
              <a:rPr lang="en-GB" sz="2400" dirty="0"/>
              <a:t>Differentiating Multiple Terms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02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3"/>
    </mc:Choice>
    <mc:Fallback xmlns="">
      <p:transition spd="slow" advTm="400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7"/>
              <p:cNvSpPr txBox="1">
                <a:spLocks/>
              </p:cNvSpPr>
              <p:nvPr/>
            </p:nvSpPr>
            <p:spPr>
              <a:xfrm>
                <a:off x="5332579" y="1634798"/>
                <a:ext cx="6606872" cy="52232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then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4−1</m:t>
                          </m:r>
                        </m:sup>
                      </m:sSup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579" y="1634798"/>
                <a:ext cx="6606872" cy="5223201"/>
              </a:xfrm>
              <a:prstGeom prst="rect">
                <a:avLst/>
              </a:prstGeom>
              <a:blipFill>
                <a:blip r:embed="rId6"/>
                <a:stretch>
                  <a:fillRect l="-14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DIFFERENTIATING FUNCTIONS WITH TWO OR MORE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/>
              <p:cNvSpPr txBox="1">
                <a:spLocks/>
              </p:cNvSpPr>
              <p:nvPr/>
            </p:nvSpPr>
            <p:spPr>
              <a:xfrm>
                <a:off x="171125" y="2523161"/>
                <a:ext cx="4892818" cy="41643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Recall that for all real values of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and for constant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200" dirty="0"/>
                  <a:t>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𝒏𝒙</m:t>
                        </m:r>
                      </m:e>
                      <m:sup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then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are the differentiated expressions of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respectively.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25" y="2523161"/>
                <a:ext cx="4892818" cy="4164308"/>
              </a:xfrm>
              <a:prstGeom prst="rect">
                <a:avLst/>
              </a:prstGeom>
              <a:blipFill>
                <a:blip r:embed="rId7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 Placeholder 6"/>
              <p:cNvSpPr>
                <a:spLocks noGrp="1"/>
              </p:cNvSpPr>
              <p:nvPr>
                <p:ph type="body" idx="13"/>
              </p:nvPr>
            </p:nvSpPr>
            <p:spPr>
              <a:xfrm>
                <a:off x="171125" y="1999488"/>
                <a:ext cx="4794919" cy="600075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/>
                  <a:t>Powers of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400" dirty="0"/>
                  <a:t> and Quadratics</a:t>
                </a:r>
              </a:p>
            </p:txBody>
          </p:sp>
        </mc:Choice>
        <mc:Fallback xmlns="">
          <p:sp>
            <p:nvSpPr>
              <p:cNvPr id="115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3"/>
              </p:nvPr>
            </p:nvSpPr>
            <p:spPr>
              <a:xfrm>
                <a:off x="171125" y="1999488"/>
                <a:ext cx="4794919" cy="600075"/>
              </a:xfrm>
              <a:blipFill>
                <a:blip r:embed="rId8"/>
                <a:stretch>
                  <a:fillRect l="-1906" b="-23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359189" y="1088996"/>
            <a:ext cx="6580262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1b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171125" y="4043440"/>
            <a:ext cx="6580262" cy="600075"/>
          </a:xfrm>
        </p:spPr>
        <p:txBody>
          <a:bodyPr>
            <a:normAutofit/>
          </a:bodyPr>
          <a:lstStyle/>
          <a:p>
            <a:r>
              <a:rPr lang="en-GB" sz="2400" dirty="0"/>
              <a:t>Differentiating Multiple Terms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066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1"/>
    </mc:Choice>
    <mc:Fallback xmlns="">
      <p:transition spd="slow" advTm="435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7"/>
              <p:cNvSpPr txBox="1">
                <a:spLocks/>
              </p:cNvSpPr>
              <p:nvPr/>
            </p:nvSpPr>
            <p:spPr>
              <a:xfrm>
                <a:off x="5332579" y="1634798"/>
                <a:ext cx="6606872" cy="52232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en-GB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endParaRPr lang="en-GB" sz="24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then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4−1</m:t>
                          </m:r>
                        </m:sup>
                      </m:sSup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3−1</m:t>
                          </m:r>
                        </m:sup>
                      </m:sSup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GB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579" y="1634798"/>
                <a:ext cx="6606872" cy="5223201"/>
              </a:xfrm>
              <a:prstGeom prst="rect">
                <a:avLst/>
              </a:prstGeom>
              <a:blipFill>
                <a:blip r:embed="rId6"/>
                <a:stretch>
                  <a:fillRect l="-1476" t="-1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DIFFERENTIATING FUNCTIONS WITH TWO OR MORE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/>
              <p:cNvSpPr txBox="1">
                <a:spLocks/>
              </p:cNvSpPr>
              <p:nvPr/>
            </p:nvSpPr>
            <p:spPr>
              <a:xfrm>
                <a:off x="171125" y="2523161"/>
                <a:ext cx="4892818" cy="41643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Recall that for all real values of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and for constant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200" dirty="0"/>
                  <a:t>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𝒏𝒙</m:t>
                        </m:r>
                      </m:e>
                      <m:sup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then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are the differentiated expressions of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respectively.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25" y="2523161"/>
                <a:ext cx="4892818" cy="4164308"/>
              </a:xfrm>
              <a:prstGeom prst="rect">
                <a:avLst/>
              </a:prstGeom>
              <a:blipFill>
                <a:blip r:embed="rId7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 Placeholder 6"/>
              <p:cNvSpPr>
                <a:spLocks noGrp="1"/>
              </p:cNvSpPr>
              <p:nvPr>
                <p:ph type="body" idx="13"/>
              </p:nvPr>
            </p:nvSpPr>
            <p:spPr>
              <a:xfrm>
                <a:off x="171125" y="1999488"/>
                <a:ext cx="4794919" cy="600075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/>
                  <a:t>Powers of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400" dirty="0"/>
                  <a:t> and Quadratics</a:t>
                </a:r>
              </a:p>
            </p:txBody>
          </p:sp>
        </mc:Choice>
        <mc:Fallback xmlns="">
          <p:sp>
            <p:nvSpPr>
              <p:cNvPr id="115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3"/>
              </p:nvPr>
            </p:nvSpPr>
            <p:spPr>
              <a:xfrm>
                <a:off x="171125" y="1999488"/>
                <a:ext cx="4794919" cy="600075"/>
              </a:xfrm>
              <a:blipFill>
                <a:blip r:embed="rId8"/>
                <a:stretch>
                  <a:fillRect l="-1906" b="-23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359189" y="1088996"/>
            <a:ext cx="6580262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1b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171125" y="4043440"/>
            <a:ext cx="6580262" cy="600075"/>
          </a:xfrm>
        </p:spPr>
        <p:txBody>
          <a:bodyPr>
            <a:normAutofit/>
          </a:bodyPr>
          <a:lstStyle/>
          <a:p>
            <a:r>
              <a:rPr lang="en-GB" sz="2400" dirty="0"/>
              <a:t>Differentiating Multiple Terms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526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4"/>
    </mc:Choice>
    <mc:Fallback xmlns="">
      <p:transition spd="slow" advTm="646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7"/>
              <p:cNvSpPr txBox="1">
                <a:spLocks/>
              </p:cNvSpPr>
              <p:nvPr/>
            </p:nvSpPr>
            <p:spPr>
              <a:xfrm>
                <a:off x="5332579" y="1634798"/>
                <a:ext cx="6606872" cy="52232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then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4−1</m:t>
                          </m:r>
                        </m:sup>
                      </m:sSup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3−1</m:t>
                          </m:r>
                        </m:sup>
                      </m:sSup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579" y="1634798"/>
                <a:ext cx="6606872" cy="5223201"/>
              </a:xfrm>
              <a:prstGeom prst="rect">
                <a:avLst/>
              </a:prstGeom>
              <a:blipFill>
                <a:blip r:embed="rId6"/>
                <a:stretch>
                  <a:fillRect l="-14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DIFFERENTIATING FUNCTIONS WITH TWO OR MORE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/>
              <p:cNvSpPr txBox="1">
                <a:spLocks/>
              </p:cNvSpPr>
              <p:nvPr/>
            </p:nvSpPr>
            <p:spPr>
              <a:xfrm>
                <a:off x="171125" y="2523161"/>
                <a:ext cx="4892818" cy="41643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Recall that for all real values of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and for constant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200" dirty="0"/>
                  <a:t>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then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are the differentiated expressions of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respectively.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25" y="2523161"/>
                <a:ext cx="4892818" cy="4164308"/>
              </a:xfrm>
              <a:prstGeom prst="rect">
                <a:avLst/>
              </a:prstGeom>
              <a:blipFill>
                <a:blip r:embed="rId7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 Placeholder 6"/>
              <p:cNvSpPr>
                <a:spLocks noGrp="1"/>
              </p:cNvSpPr>
              <p:nvPr>
                <p:ph type="body" idx="13"/>
              </p:nvPr>
            </p:nvSpPr>
            <p:spPr>
              <a:xfrm>
                <a:off x="171125" y="1999488"/>
                <a:ext cx="4794919" cy="600075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/>
                  <a:t>Powers of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400" dirty="0"/>
                  <a:t> and Quadratics</a:t>
                </a:r>
              </a:p>
            </p:txBody>
          </p:sp>
        </mc:Choice>
        <mc:Fallback xmlns="">
          <p:sp>
            <p:nvSpPr>
              <p:cNvPr id="115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3"/>
              </p:nvPr>
            </p:nvSpPr>
            <p:spPr>
              <a:xfrm>
                <a:off x="171125" y="1999488"/>
                <a:ext cx="4794919" cy="600075"/>
              </a:xfrm>
              <a:blipFill>
                <a:blip r:embed="rId8"/>
                <a:stretch>
                  <a:fillRect l="-1906" b="-23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359189" y="1088996"/>
            <a:ext cx="6580262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1b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171125" y="4043440"/>
            <a:ext cx="6580262" cy="600075"/>
          </a:xfrm>
        </p:spPr>
        <p:txBody>
          <a:bodyPr>
            <a:normAutofit/>
          </a:bodyPr>
          <a:lstStyle/>
          <a:p>
            <a:r>
              <a:rPr lang="en-GB" sz="2400" dirty="0"/>
              <a:t>Differentiating Multiple Terms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158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1"/>
    </mc:Choice>
    <mc:Fallback xmlns="">
      <p:transition spd="slow" advTm="103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37739" y="2859687"/>
            <a:ext cx="2161425" cy="1608404"/>
          </a:xfrm>
        </p:spPr>
        <p:txBody>
          <a:bodyPr>
            <a:normAutofit/>
          </a:bodyPr>
          <a:lstStyle/>
          <a:p>
            <a:pPr algn="ctr"/>
            <a:r>
              <a:rPr lang="en-GB" sz="1900" dirty="0"/>
              <a:t>REVIEW EXERCISES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725391" y="1057275"/>
                <a:ext cx="6352309" cy="568642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300" dirty="0">
                    <a:solidFill>
                      <a:srgbClr val="0000FF"/>
                    </a:solidFill>
                    <a:latin typeface="+mj-lt"/>
                  </a:rPr>
                  <a:t>The objectives for this session are to review previous topics through exercises, namely:</a:t>
                </a:r>
              </a:p>
              <a:p>
                <a:pPr marL="0" indent="0">
                  <a:buNone/>
                </a:pPr>
                <a:endParaRPr lang="en-US" sz="2300" dirty="0">
                  <a:solidFill>
                    <a:srgbClr val="0000FF"/>
                  </a:solidFill>
                  <a:latin typeface="+mj-lt"/>
                </a:endParaRPr>
              </a:p>
              <a:p>
                <a:r>
                  <a:rPr lang="en-GB" sz="2300" dirty="0">
                    <a:solidFill>
                      <a:srgbClr val="0000FF"/>
                    </a:solidFill>
                    <a:latin typeface="+mj-lt"/>
                  </a:rPr>
                  <a:t>Explore examples of differentiating functions with two or more terms;</a:t>
                </a:r>
              </a:p>
              <a:p>
                <a:endParaRPr lang="en-GB" sz="2300" dirty="0">
                  <a:solidFill>
                    <a:srgbClr val="0000FF"/>
                  </a:solidFill>
                  <a:latin typeface="+mj-lt"/>
                </a:endParaRPr>
              </a:p>
              <a:p>
                <a:r>
                  <a:rPr lang="en-GB" sz="2300" dirty="0">
                    <a:solidFill>
                      <a:srgbClr val="0000FF"/>
                    </a:solidFill>
                    <a:latin typeface="+mj-lt"/>
                  </a:rPr>
                  <a:t>Find the stationary points of a polynomial;</a:t>
                </a:r>
              </a:p>
              <a:p>
                <a:endParaRPr lang="en-GB" sz="2300" dirty="0">
                  <a:solidFill>
                    <a:srgbClr val="0000FF"/>
                  </a:solidFill>
                  <a:latin typeface="+mj-lt"/>
                </a:endParaRPr>
              </a:p>
              <a:p>
                <a:r>
                  <a:rPr lang="en-GB" sz="2300" dirty="0">
                    <a:solidFill>
                      <a:srgbClr val="0000FF"/>
                    </a:solidFill>
                    <a:latin typeface="+mj-lt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23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3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3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3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  <a:latin typeface="+mj-lt"/>
                  </a:rPr>
                  <a:t> given </a:t>
                </a:r>
                <a14:m>
                  <m:oMath xmlns:m="http://schemas.openxmlformats.org/officeDocument/2006/math">
                    <m:r>
                      <a:rPr lang="en-GB" sz="23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3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GB" sz="23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3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3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  <a:latin typeface="+mj-lt"/>
                  </a:rPr>
                  <a:t>and a point on </a:t>
                </a:r>
                <a:r>
                  <a:rPr lang="en-GB" sz="2300">
                    <a:solidFill>
                      <a:srgbClr val="0000FF"/>
                    </a:solidFill>
                    <a:latin typeface="+mj-lt"/>
                  </a:rPr>
                  <a:t>the curve;</a:t>
                </a:r>
                <a:endParaRPr lang="en-GB" sz="2300" dirty="0">
                  <a:solidFill>
                    <a:srgbClr val="0000FF"/>
                  </a:solidFill>
                  <a:latin typeface="+mj-lt"/>
                </a:endParaRPr>
              </a:p>
              <a:p>
                <a:endParaRPr lang="en-GB" sz="2300" dirty="0">
                  <a:solidFill>
                    <a:srgbClr val="0000FF"/>
                  </a:solidFill>
                  <a:latin typeface="+mj-lt"/>
                </a:endParaRPr>
              </a:p>
              <a:p>
                <a:r>
                  <a:rPr lang="en-GB" sz="2300" dirty="0">
                    <a:solidFill>
                      <a:srgbClr val="0000FF"/>
                    </a:solidFill>
                    <a:latin typeface="+mj-lt"/>
                  </a:rPr>
                  <a:t>Find the area bounded by curves and straight lines.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391" y="1057275"/>
                <a:ext cx="6352309" cy="5686425"/>
              </a:xfrm>
              <a:prstGeom prst="rect">
                <a:avLst/>
              </a:prstGeom>
              <a:blipFill>
                <a:blip r:embed="rId6"/>
                <a:stretch>
                  <a:fillRect l="-1344" t="-1393" r="-23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286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42"/>
    </mc:Choice>
    <mc:Fallback xmlns="">
      <p:transition spd="slow" advTm="292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7"/>
              <p:cNvSpPr txBox="1">
                <a:spLocks/>
              </p:cNvSpPr>
              <p:nvPr/>
            </p:nvSpPr>
            <p:spPr>
              <a:xfrm>
                <a:off x="5332579" y="1634798"/>
                <a:ext cx="6606872" cy="52232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then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4−1</m:t>
                          </m:r>
                        </m:sup>
                      </m:sSup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3−1</m:t>
                          </m:r>
                        </m:sup>
                      </m:sSup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579" y="1634798"/>
                <a:ext cx="6606872" cy="5223201"/>
              </a:xfrm>
              <a:prstGeom prst="rect">
                <a:avLst/>
              </a:prstGeom>
              <a:blipFill>
                <a:blip r:embed="rId6"/>
                <a:stretch>
                  <a:fillRect l="-14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DIFFERENTIATING FUNCTIONS WITH TWO OR MORE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/>
              <p:cNvSpPr txBox="1">
                <a:spLocks/>
              </p:cNvSpPr>
              <p:nvPr/>
            </p:nvSpPr>
            <p:spPr>
              <a:xfrm>
                <a:off x="171125" y="2523161"/>
                <a:ext cx="4892818" cy="41643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Recall that for all real values of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and for constant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200" dirty="0"/>
                  <a:t>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then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are the differentiated expressions of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respectively.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25" y="2523161"/>
                <a:ext cx="4892818" cy="4164308"/>
              </a:xfrm>
              <a:prstGeom prst="rect">
                <a:avLst/>
              </a:prstGeom>
              <a:blipFill>
                <a:blip r:embed="rId7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 Placeholder 6"/>
              <p:cNvSpPr>
                <a:spLocks noGrp="1"/>
              </p:cNvSpPr>
              <p:nvPr>
                <p:ph type="body" idx="13"/>
              </p:nvPr>
            </p:nvSpPr>
            <p:spPr>
              <a:xfrm>
                <a:off x="171125" y="1999488"/>
                <a:ext cx="4794919" cy="600075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/>
                  <a:t>Powers of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400" dirty="0"/>
                  <a:t> and Quadratics</a:t>
                </a:r>
              </a:p>
            </p:txBody>
          </p:sp>
        </mc:Choice>
        <mc:Fallback xmlns="">
          <p:sp>
            <p:nvSpPr>
              <p:cNvPr id="115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3"/>
              </p:nvPr>
            </p:nvSpPr>
            <p:spPr>
              <a:xfrm>
                <a:off x="171125" y="1999488"/>
                <a:ext cx="4794919" cy="600075"/>
              </a:xfrm>
              <a:blipFill>
                <a:blip r:embed="rId8"/>
                <a:stretch>
                  <a:fillRect l="-1906" b="-23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359189" y="1088996"/>
            <a:ext cx="6580262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1b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171125" y="4043440"/>
            <a:ext cx="6580262" cy="600075"/>
          </a:xfrm>
        </p:spPr>
        <p:txBody>
          <a:bodyPr>
            <a:normAutofit/>
          </a:bodyPr>
          <a:lstStyle/>
          <a:p>
            <a:r>
              <a:rPr lang="en-GB" sz="2400" dirty="0"/>
              <a:t>Differentiating Multiple Terms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09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4"/>
    </mc:Choice>
    <mc:Fallback xmlns="">
      <p:transition spd="slow" advTm="3284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7"/>
              <p:cNvSpPr txBox="1">
                <a:spLocks/>
              </p:cNvSpPr>
              <p:nvPr/>
            </p:nvSpPr>
            <p:spPr>
              <a:xfrm>
                <a:off x="5332579" y="1634798"/>
                <a:ext cx="6606872" cy="52232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then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3−1</m:t>
                          </m:r>
                        </m:sup>
                      </m:sSup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579" y="1634798"/>
                <a:ext cx="6606872" cy="5223201"/>
              </a:xfrm>
              <a:prstGeom prst="rect">
                <a:avLst/>
              </a:prstGeom>
              <a:blipFill>
                <a:blip r:embed="rId6"/>
                <a:stretch>
                  <a:fillRect l="-14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DIFFERENTIATING FUNCTIONS WITH TWO OR MORE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/>
              <p:cNvSpPr txBox="1">
                <a:spLocks/>
              </p:cNvSpPr>
              <p:nvPr/>
            </p:nvSpPr>
            <p:spPr>
              <a:xfrm>
                <a:off x="171125" y="2523161"/>
                <a:ext cx="4892818" cy="41643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Recall that for all real values of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and for constant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200" dirty="0"/>
                  <a:t>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then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are the differentiated expressions of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respectively.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25" y="2523161"/>
                <a:ext cx="4892818" cy="4164308"/>
              </a:xfrm>
              <a:prstGeom prst="rect">
                <a:avLst/>
              </a:prstGeom>
              <a:blipFill>
                <a:blip r:embed="rId7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 Placeholder 6"/>
              <p:cNvSpPr>
                <a:spLocks noGrp="1"/>
              </p:cNvSpPr>
              <p:nvPr>
                <p:ph type="body" idx="13"/>
              </p:nvPr>
            </p:nvSpPr>
            <p:spPr>
              <a:xfrm>
                <a:off x="171125" y="1999488"/>
                <a:ext cx="4794919" cy="600075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/>
                  <a:t>Powers of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400" dirty="0"/>
                  <a:t> and Quadratics</a:t>
                </a:r>
              </a:p>
            </p:txBody>
          </p:sp>
        </mc:Choice>
        <mc:Fallback xmlns="">
          <p:sp>
            <p:nvSpPr>
              <p:cNvPr id="115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3"/>
              </p:nvPr>
            </p:nvSpPr>
            <p:spPr>
              <a:xfrm>
                <a:off x="171125" y="1999488"/>
                <a:ext cx="4794919" cy="600075"/>
              </a:xfrm>
              <a:blipFill>
                <a:blip r:embed="rId8"/>
                <a:stretch>
                  <a:fillRect l="-1906" b="-23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359189" y="1088996"/>
            <a:ext cx="6580262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1b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171125" y="4043440"/>
            <a:ext cx="6580262" cy="600075"/>
          </a:xfrm>
        </p:spPr>
        <p:txBody>
          <a:bodyPr>
            <a:normAutofit/>
          </a:bodyPr>
          <a:lstStyle/>
          <a:p>
            <a:r>
              <a:rPr lang="en-GB" sz="2400" dirty="0"/>
              <a:t>Differentiating Multiple Terms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830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8"/>
    </mc:Choice>
    <mc:Fallback xmlns="">
      <p:transition spd="slow" advTm="3098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7"/>
              <p:cNvSpPr txBox="1">
                <a:spLocks/>
              </p:cNvSpPr>
              <p:nvPr/>
            </p:nvSpPr>
            <p:spPr>
              <a:xfrm>
                <a:off x="5332579" y="1634798"/>
                <a:ext cx="6606872" cy="52232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then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4−1</m:t>
                          </m:r>
                        </m:sup>
                      </m:sSup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579" y="1634798"/>
                <a:ext cx="6606872" cy="5223201"/>
              </a:xfrm>
              <a:prstGeom prst="rect">
                <a:avLst/>
              </a:prstGeom>
              <a:blipFill>
                <a:blip r:embed="rId6"/>
                <a:stretch>
                  <a:fillRect l="-14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DIFFERENTIATING FUNCTIONS WITH TWO OR MORE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/>
              <p:cNvSpPr txBox="1">
                <a:spLocks/>
              </p:cNvSpPr>
              <p:nvPr/>
            </p:nvSpPr>
            <p:spPr>
              <a:xfrm>
                <a:off x="171125" y="2523161"/>
                <a:ext cx="4892818" cy="41643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Recall that for all real values of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and for constant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200" dirty="0"/>
                  <a:t>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then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are the differentiated expressions of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respectively.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25" y="2523161"/>
                <a:ext cx="4892818" cy="4164308"/>
              </a:xfrm>
              <a:prstGeom prst="rect">
                <a:avLst/>
              </a:prstGeom>
              <a:blipFill>
                <a:blip r:embed="rId7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 Placeholder 6"/>
              <p:cNvSpPr>
                <a:spLocks noGrp="1"/>
              </p:cNvSpPr>
              <p:nvPr>
                <p:ph type="body" idx="13"/>
              </p:nvPr>
            </p:nvSpPr>
            <p:spPr>
              <a:xfrm>
                <a:off x="171125" y="1999488"/>
                <a:ext cx="4794919" cy="600075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/>
                  <a:t>Powers of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400" dirty="0"/>
                  <a:t> and Quadratics</a:t>
                </a:r>
              </a:p>
            </p:txBody>
          </p:sp>
        </mc:Choice>
        <mc:Fallback xmlns="">
          <p:sp>
            <p:nvSpPr>
              <p:cNvPr id="115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3"/>
              </p:nvPr>
            </p:nvSpPr>
            <p:spPr>
              <a:xfrm>
                <a:off x="171125" y="1999488"/>
                <a:ext cx="4794919" cy="600075"/>
              </a:xfrm>
              <a:blipFill>
                <a:blip r:embed="rId8"/>
                <a:stretch>
                  <a:fillRect l="-1906" b="-23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359189" y="1088996"/>
            <a:ext cx="6580262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1b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171125" y="4043440"/>
            <a:ext cx="6580262" cy="600075"/>
          </a:xfrm>
        </p:spPr>
        <p:txBody>
          <a:bodyPr>
            <a:normAutofit/>
          </a:bodyPr>
          <a:lstStyle/>
          <a:p>
            <a:r>
              <a:rPr lang="en-GB" sz="2400" dirty="0"/>
              <a:t>Differentiating Multiple Terms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381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2"/>
    </mc:Choice>
    <mc:Fallback xmlns="">
      <p:transition spd="slow" advTm="2912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7"/>
              <p:cNvSpPr txBox="1">
                <a:spLocks/>
              </p:cNvSpPr>
              <p:nvPr/>
            </p:nvSpPr>
            <p:spPr>
              <a:xfrm>
                <a:off x="5332579" y="1634798"/>
                <a:ext cx="6606872" cy="52232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then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4−1</m:t>
                          </m:r>
                        </m:sup>
                      </m:sSup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3−1</m:t>
                          </m:r>
                        </m:sup>
                      </m:sSup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GB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579" y="1634798"/>
                <a:ext cx="6606872" cy="5223201"/>
              </a:xfrm>
              <a:prstGeom prst="rect">
                <a:avLst/>
              </a:prstGeom>
              <a:blipFill>
                <a:blip r:embed="rId6"/>
                <a:stretch>
                  <a:fillRect l="-14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DIFFERENTIATING FUNCTIONS WITH TWO OR MORE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/>
              <p:cNvSpPr txBox="1">
                <a:spLocks/>
              </p:cNvSpPr>
              <p:nvPr/>
            </p:nvSpPr>
            <p:spPr>
              <a:xfrm>
                <a:off x="171125" y="2523161"/>
                <a:ext cx="4892818" cy="41643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Recall that for all real values of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and for constant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200" dirty="0"/>
                  <a:t>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then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are the differentiated expressions of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respectively.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25" y="2523161"/>
                <a:ext cx="4892818" cy="4164308"/>
              </a:xfrm>
              <a:prstGeom prst="rect">
                <a:avLst/>
              </a:prstGeom>
              <a:blipFill>
                <a:blip r:embed="rId7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 Placeholder 6"/>
              <p:cNvSpPr>
                <a:spLocks noGrp="1"/>
              </p:cNvSpPr>
              <p:nvPr>
                <p:ph type="body" idx="13"/>
              </p:nvPr>
            </p:nvSpPr>
            <p:spPr>
              <a:xfrm>
                <a:off x="171125" y="1999488"/>
                <a:ext cx="4794919" cy="600075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/>
                  <a:t>Powers of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400" dirty="0"/>
                  <a:t> and Quadratics</a:t>
                </a:r>
              </a:p>
            </p:txBody>
          </p:sp>
        </mc:Choice>
        <mc:Fallback xmlns="">
          <p:sp>
            <p:nvSpPr>
              <p:cNvPr id="115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3"/>
              </p:nvPr>
            </p:nvSpPr>
            <p:spPr>
              <a:xfrm>
                <a:off x="171125" y="1999488"/>
                <a:ext cx="4794919" cy="600075"/>
              </a:xfrm>
              <a:blipFill>
                <a:blip r:embed="rId8"/>
                <a:stretch>
                  <a:fillRect l="-1906" b="-23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359189" y="1088996"/>
            <a:ext cx="6580262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1b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171125" y="4043440"/>
            <a:ext cx="6580262" cy="600075"/>
          </a:xfrm>
        </p:spPr>
        <p:txBody>
          <a:bodyPr>
            <a:normAutofit/>
          </a:bodyPr>
          <a:lstStyle/>
          <a:p>
            <a:r>
              <a:rPr lang="en-GB" sz="2400" dirty="0"/>
              <a:t>Differentiating Multiple Terms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99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6"/>
    </mc:Choice>
    <mc:Fallback xmlns="">
      <p:transition spd="slow" advTm="4026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7"/>
              <p:cNvSpPr txBox="1">
                <a:spLocks/>
              </p:cNvSpPr>
              <p:nvPr/>
            </p:nvSpPr>
            <p:spPr>
              <a:xfrm>
                <a:off x="5332579" y="1634798"/>
                <a:ext cx="6606872" cy="52232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then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4−1</m:t>
                          </m:r>
                        </m:sup>
                      </m:sSup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3−1</m:t>
                          </m:r>
                        </m:sup>
                      </m:sSup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579" y="1634798"/>
                <a:ext cx="6606872" cy="5223201"/>
              </a:xfrm>
              <a:prstGeom prst="rect">
                <a:avLst/>
              </a:prstGeom>
              <a:blipFill>
                <a:blip r:embed="rId6"/>
                <a:stretch>
                  <a:fillRect l="-14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DIFFERENTIATING FUNCTIONS WITH TWO OR MORE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/>
              <p:cNvSpPr txBox="1">
                <a:spLocks/>
              </p:cNvSpPr>
              <p:nvPr/>
            </p:nvSpPr>
            <p:spPr>
              <a:xfrm>
                <a:off x="171125" y="2523161"/>
                <a:ext cx="4892818" cy="41643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Recall that for all real values of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and for constant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200" dirty="0"/>
                  <a:t>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then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are the differentiated expressions of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respectively.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25" y="2523161"/>
                <a:ext cx="4892818" cy="4164308"/>
              </a:xfrm>
              <a:prstGeom prst="rect">
                <a:avLst/>
              </a:prstGeom>
              <a:blipFill>
                <a:blip r:embed="rId7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 Placeholder 6"/>
              <p:cNvSpPr>
                <a:spLocks noGrp="1"/>
              </p:cNvSpPr>
              <p:nvPr>
                <p:ph type="body" idx="13"/>
              </p:nvPr>
            </p:nvSpPr>
            <p:spPr>
              <a:xfrm>
                <a:off x="171125" y="1999488"/>
                <a:ext cx="4794919" cy="600075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/>
                  <a:t>Powers of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400" dirty="0"/>
                  <a:t> and Quadratics</a:t>
                </a:r>
              </a:p>
            </p:txBody>
          </p:sp>
        </mc:Choice>
        <mc:Fallback xmlns="">
          <p:sp>
            <p:nvSpPr>
              <p:cNvPr id="115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3"/>
              </p:nvPr>
            </p:nvSpPr>
            <p:spPr>
              <a:xfrm>
                <a:off x="171125" y="1999488"/>
                <a:ext cx="4794919" cy="600075"/>
              </a:xfrm>
              <a:blipFill>
                <a:blip r:embed="rId8"/>
                <a:stretch>
                  <a:fillRect l="-1906" b="-23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359189" y="1088996"/>
            <a:ext cx="6580262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1b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171125" y="4043440"/>
            <a:ext cx="6580262" cy="600075"/>
          </a:xfrm>
        </p:spPr>
        <p:txBody>
          <a:bodyPr>
            <a:normAutofit/>
          </a:bodyPr>
          <a:lstStyle/>
          <a:p>
            <a:r>
              <a:rPr lang="en-GB" sz="2400" dirty="0"/>
              <a:t>Differentiating Multiple Terms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400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2"/>
    </mc:Choice>
    <mc:Fallback xmlns="">
      <p:transition spd="slow" advTm="1472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7"/>
              <p:cNvSpPr txBox="1">
                <a:spLocks/>
              </p:cNvSpPr>
              <p:nvPr/>
            </p:nvSpPr>
            <p:spPr>
              <a:xfrm>
                <a:off x="5344319" y="1596865"/>
                <a:ext cx="6863768" cy="51305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1. Write definite integral statement with its limits: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2. Integrate and write the integral in square brackets: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mr>
                      <m:m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mr>
                    </m:m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3. Evaluate the integral by working out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319" y="1596865"/>
                <a:ext cx="6863768" cy="5130505"/>
              </a:xfrm>
              <a:prstGeom prst="rect">
                <a:avLst/>
              </a:prstGeom>
              <a:blipFill>
                <a:blip r:embed="rId6"/>
                <a:stretch>
                  <a:fillRect l="-977" r="-1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DEFINITE INTEGRALS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44319" y="967673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Steps for Integrating Definite Integrals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05619" y="2729424"/>
                <a:ext cx="5041148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GB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GB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en-GB" sz="2000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≠−1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 When integrating polynomials, apply rule for integration separately to each term.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 the derivative of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in the interval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sz="2000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then 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definite integral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is defined as: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mr>
                        <m:mr>
                          <m:e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mr>
                      </m:m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19" y="2729424"/>
                <a:ext cx="5041148" cy="4294254"/>
              </a:xfrm>
              <a:prstGeom prst="rect">
                <a:avLst/>
              </a:prstGeom>
              <a:blipFill>
                <a:blip r:embed="rId7"/>
                <a:stretch>
                  <a:fillRect l="-11850" r="-2418" b="-372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6"/>
              <p:cNvSpPr>
                <a:spLocks noGrp="1"/>
              </p:cNvSpPr>
              <p:nvPr>
                <p:ph type="body" idx="13"/>
              </p:nvPr>
            </p:nvSpPr>
            <p:spPr>
              <a:xfrm>
                <a:off x="171125" y="2089990"/>
                <a:ext cx="5105432" cy="600075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/>
                  <a:t>Rule for Integrating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𝒌𝒙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3"/>
              </p:nvPr>
            </p:nvSpPr>
            <p:spPr>
              <a:xfrm>
                <a:off x="171125" y="2089990"/>
                <a:ext cx="5105432" cy="600075"/>
              </a:xfrm>
              <a:blipFill>
                <a:blip r:embed="rId8"/>
                <a:stretch>
                  <a:fillRect l="-1790" b="-23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106230" y="3949702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Definite Integrals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20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238"/>
    </mc:Choice>
    <mc:Fallback xmlns="">
      <p:transition spd="slow" advTm="902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7"/>
              <p:cNvSpPr txBox="1">
                <a:spLocks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the co-ordinates of the stationary points on the curve with equation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  <a:blipFill>
                <a:blip r:embed="rId6"/>
                <a:stretch>
                  <a:fillRect l="-1242" r="-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NATURE OF STATIONARY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/>
              <p:cNvSpPr txBox="1">
                <a:spLocks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put it equal to 0.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original equation to find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  <a:blipFill>
                <a:blip r:embed="rId7"/>
                <a:stretch>
                  <a:fillRect l="-1713" t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Review Exercise 2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idx="13"/>
          </p:nvPr>
        </p:nvSpPr>
        <p:spPr>
          <a:xfrm>
            <a:off x="171125" y="219523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Steps for Finding 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578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98"/>
    </mc:Choice>
    <mc:Fallback xmlns="">
      <p:transition spd="slow" advTm="50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uild="p"/>
      <p:bldP spid="1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7"/>
              <p:cNvSpPr txBox="1">
                <a:spLocks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the co-ordinates of the stationary points on the curve with equation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  <a:blipFill>
                <a:blip r:embed="rId6"/>
                <a:stretch>
                  <a:fillRect l="-1242" r="-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NATURE OF STATIONARY POINTS</a:t>
            </a:r>
          </a:p>
        </p:txBody>
      </p:sp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Review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7"/>
              <p:cNvSpPr txBox="1">
                <a:spLocks/>
              </p:cNvSpPr>
              <p:nvPr/>
            </p:nvSpPr>
            <p:spPr>
              <a:xfrm>
                <a:off x="5250240" y="5593469"/>
                <a:ext cx="6650400" cy="14279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Rules for Differentiation: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1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1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GB" sz="21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1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1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1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1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𝑎𝑛𝑥</m:t>
                        </m:r>
                      </m:e>
                      <m:sup>
                        <m:r>
                          <a:rPr lang="en-GB" sz="21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1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5593469"/>
                <a:ext cx="6650400" cy="1427978"/>
              </a:xfrm>
              <a:prstGeom prst="rect">
                <a:avLst/>
              </a:prstGeom>
              <a:blipFill>
                <a:blip r:embed="rId7"/>
                <a:stretch>
                  <a:fillRect l="-11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5276556" y="2414948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Solution Review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7"/>
              <p:cNvSpPr txBox="1">
                <a:spLocks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Now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  <a:blipFill>
                <a:blip r:embed="rId8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9E65EEC4-C924-4639-B33B-D872ABBA00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put it equal to 0.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 in original equation to find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9E65EEC4-C924-4639-B33B-D872ABBA0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  <a:blipFill>
                <a:blip r:embed="rId9"/>
                <a:stretch>
                  <a:fillRect l="-1713" t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C665B423-91DB-4968-92BE-159BAFF728D9}"/>
              </a:ext>
            </a:extLst>
          </p:cNvPr>
          <p:cNvSpPr txBox="1">
            <a:spLocks/>
          </p:cNvSpPr>
          <p:nvPr/>
        </p:nvSpPr>
        <p:spPr>
          <a:xfrm>
            <a:off x="171125" y="2195233"/>
            <a:ext cx="510543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Steps for Finding SP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83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53"/>
    </mc:Choice>
    <mc:Fallback xmlns="">
      <p:transition spd="slow" advTm="24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7"/>
              <p:cNvSpPr txBox="1">
                <a:spLocks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the co-ordinates of the stationary points on the curve with equation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  <a:blipFill>
                <a:blip r:embed="rId6"/>
                <a:stretch>
                  <a:fillRect l="-1242" r="-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NATURE OF STATIONARY POINTS</a:t>
            </a:r>
          </a:p>
        </p:txBody>
      </p:sp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Review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7"/>
              <p:cNvSpPr txBox="1">
                <a:spLocks/>
              </p:cNvSpPr>
              <p:nvPr/>
            </p:nvSpPr>
            <p:spPr>
              <a:xfrm>
                <a:off x="5250240" y="5593469"/>
                <a:ext cx="6650400" cy="14279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Rules for Differentiation: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𝒂𝒙</m:t>
                        </m:r>
                      </m:e>
                      <m:sup>
                        <m:r>
                          <a:rPr lang="en-GB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𝒂𝒏𝒙</m:t>
                        </m:r>
                      </m:e>
                      <m:sup>
                        <m:r>
                          <a:rPr lang="en-GB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GB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5593469"/>
                <a:ext cx="6650400" cy="1427978"/>
              </a:xfrm>
              <a:prstGeom prst="rect">
                <a:avLst/>
              </a:prstGeom>
              <a:blipFill>
                <a:blip r:embed="rId7"/>
                <a:stretch>
                  <a:fillRect l="-11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5276556" y="2414948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Solution Review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7"/>
              <p:cNvSpPr txBox="1">
                <a:spLocks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Now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  <a:blipFill>
                <a:blip r:embed="rId8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5E34CA93-405B-4D22-ACC2-B69C25E75D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put it equal to 0.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 in original equation to find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5E34CA93-405B-4D22-ACC2-B69C25E7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  <a:blipFill>
                <a:blip r:embed="rId9"/>
                <a:stretch>
                  <a:fillRect l="-1713" t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C52FBCA-65D7-453E-8041-3B29287C7963}"/>
              </a:ext>
            </a:extLst>
          </p:cNvPr>
          <p:cNvSpPr txBox="1">
            <a:spLocks/>
          </p:cNvSpPr>
          <p:nvPr/>
        </p:nvSpPr>
        <p:spPr>
          <a:xfrm>
            <a:off x="171125" y="2195233"/>
            <a:ext cx="510543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Steps for Finding SP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096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0"/>
    </mc:Choice>
    <mc:Fallback xmlns="">
      <p:transition spd="slow" advTm="456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7"/>
              <p:cNvSpPr txBox="1">
                <a:spLocks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the co-ordinates of the stationary points on the curve with equation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  <a:blipFill>
                <a:blip r:embed="rId6"/>
                <a:stretch>
                  <a:fillRect l="-1242" r="-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NATURE OF STATIONARY POINTS</a:t>
            </a:r>
          </a:p>
        </p:txBody>
      </p:sp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Review Exercise 2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5276556" y="2414948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Solution Review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7"/>
              <p:cNvSpPr txBox="1">
                <a:spLocks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Now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  <a:blipFill>
                <a:blip r:embed="rId7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7"/>
              <p:cNvSpPr txBox="1">
                <a:spLocks/>
              </p:cNvSpPr>
              <p:nvPr/>
            </p:nvSpPr>
            <p:spPr>
              <a:xfrm>
                <a:off x="5250240" y="5593469"/>
                <a:ext cx="6650400" cy="14279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Rules for Differentiation: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𝒂𝒙</m:t>
                        </m:r>
                      </m:e>
                      <m:sup>
                        <m:r>
                          <a:rPr lang="en-GB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𝒂𝒏𝒙</m:t>
                        </m:r>
                      </m:e>
                      <m:sup>
                        <m:r>
                          <a:rPr lang="en-GB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GB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5593469"/>
                <a:ext cx="6650400" cy="1427978"/>
              </a:xfrm>
              <a:prstGeom prst="rect">
                <a:avLst/>
              </a:prstGeom>
              <a:blipFill>
                <a:blip r:embed="rId8"/>
                <a:stretch>
                  <a:fillRect l="-11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D113739D-9B37-4967-AE11-FD04ECC110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put it equal to 0.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 in original equation to find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D113739D-9B37-4967-AE11-FD04ECC11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  <a:blipFill>
                <a:blip r:embed="rId9"/>
                <a:stretch>
                  <a:fillRect l="-1713" t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57B3B846-2DE3-4D0C-BDB7-358147E3B301}"/>
              </a:ext>
            </a:extLst>
          </p:cNvPr>
          <p:cNvSpPr txBox="1">
            <a:spLocks/>
          </p:cNvSpPr>
          <p:nvPr/>
        </p:nvSpPr>
        <p:spPr>
          <a:xfrm>
            <a:off x="171125" y="2195233"/>
            <a:ext cx="510543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Steps for Finding SP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070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4"/>
    </mc:Choice>
    <mc:Fallback xmlns="">
      <p:transition spd="slow" advTm="328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806321" y="0"/>
            <a:ext cx="1774886" cy="1611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0" y="4273123"/>
            <a:ext cx="2310938" cy="1611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21180000">
            <a:off x="200538" y="354491"/>
            <a:ext cx="4391191" cy="1325563"/>
          </a:xfrm>
        </p:spPr>
        <p:txBody>
          <a:bodyPr/>
          <a:lstStyle/>
          <a:p>
            <a:r>
              <a:rPr lang="en-GB" dirty="0"/>
              <a:t>Review Exercises</a:t>
            </a:r>
          </a:p>
        </p:txBody>
      </p:sp>
      <p:sp>
        <p:nvSpPr>
          <p:cNvPr id="14" name="Text Placeholder 4"/>
          <p:cNvSpPr txBox="1">
            <a:spLocks/>
          </p:cNvSpPr>
          <p:nvPr/>
        </p:nvSpPr>
        <p:spPr>
          <a:xfrm>
            <a:off x="5806321" y="471116"/>
            <a:ext cx="5339835" cy="493953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>
                <a:solidFill>
                  <a:schemeClr val="bg1"/>
                </a:solidFill>
              </a:rPr>
              <a:t>REVIEW OF KEY CONCEPTS VIA EXERCISES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4"/>
              <p:cNvSpPr txBox="1">
                <a:spLocks/>
              </p:cNvSpPr>
              <p:nvPr/>
            </p:nvSpPr>
            <p:spPr>
              <a:xfrm>
                <a:off x="339844" y="1762298"/>
                <a:ext cx="10975856" cy="50957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lnSpc>
                    <a:spcPts val="3300"/>
                  </a:lnSpc>
                  <a:buFont typeface="+mj-lt"/>
                  <a:buAutoNum type="arabicPeriod"/>
                </a:pPr>
                <a:r>
                  <a:rPr lang="en-GB" sz="2100" dirty="0">
                    <a:solidFill>
                      <a:srgbClr val="0000FF"/>
                    </a:solidFill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given:</a:t>
                </a:r>
              </a:p>
              <a:p>
                <a:pPr marL="457200" lvl="1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a. 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+9</m:t>
                    </m:r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457200" lvl="1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b. 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GB" sz="21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1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457200" indent="-457200">
                  <a:lnSpc>
                    <a:spcPts val="3300"/>
                  </a:lnSpc>
                  <a:buFont typeface="+mj-lt"/>
                  <a:buAutoNum type="arabicPeriod"/>
                </a:pPr>
                <a:r>
                  <a:rPr lang="en-GB" sz="2100" dirty="0">
                    <a:solidFill>
                      <a:srgbClr val="0000FF"/>
                    </a:solidFill>
                  </a:rPr>
                  <a:t>Find the co-ordinates of the stationary points on the curve with equation</a:t>
                </a:r>
                <a14:m>
                  <m:oMath xmlns:m="http://schemas.openxmlformats.org/officeDocument/2006/math">
                    <m:r>
                      <a:rPr lang="en-GB" sz="21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100" b="0" i="0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−15</m:t>
                      </m:r>
                      <m:sSup>
                        <m:sSup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+36</m:t>
                      </m:r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1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457200" indent="-457200">
                  <a:lnSpc>
                    <a:spcPts val="3300"/>
                  </a:lnSpc>
                  <a:buFont typeface="+mj-lt"/>
                  <a:buAutoNum type="arabicPeriod" startAt="3"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curve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passing through the point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(4, </m:t>
                    </m:r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1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        Given that </a:t>
                </a:r>
                <a14:m>
                  <m:oMath xmlns:m="http://schemas.openxmlformats.org/officeDocument/2006/math"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find the equation of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457200" indent="-457200">
                  <a:lnSpc>
                    <a:spcPts val="3300"/>
                  </a:lnSpc>
                  <a:buFont typeface="+mj-lt"/>
                  <a:buAutoNum type="arabicPeriod" startAt="4"/>
                </a:pPr>
                <a:r>
                  <a:rPr lang="en-GB" sz="21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and the curve with equation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1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1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1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44" y="1762298"/>
                <a:ext cx="10975856" cy="5095702"/>
              </a:xfrm>
              <a:prstGeom prst="rect">
                <a:avLst/>
              </a:prstGeom>
              <a:blipFill>
                <a:blip r:embed="rId5"/>
                <a:stretch>
                  <a:fillRect l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33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6"/>
    </mc:Choice>
    <mc:Fallback xmlns="">
      <p:transition spd="slow" advTm="9436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7"/>
              <p:cNvSpPr txBox="1">
                <a:spLocks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the co-ordinates of the stationary points on the curve with equation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  <a:blipFill>
                <a:blip r:embed="rId6"/>
                <a:stretch>
                  <a:fillRect l="-1242" r="-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NATURE OF STATIONARY POINTS</a:t>
            </a:r>
          </a:p>
        </p:txBody>
      </p:sp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Review Exercise 2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5276556" y="2414948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Solution Review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7"/>
              <p:cNvSpPr txBox="1">
                <a:spLocks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Now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𝟑𝟔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𝟑𝟔</m:t>
                    </m:r>
                  </m:oMath>
                </a14:m>
                <a:endParaRPr lang="en-GB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  <a:blipFill>
                <a:blip r:embed="rId7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7"/>
              <p:cNvSpPr txBox="1">
                <a:spLocks/>
              </p:cNvSpPr>
              <p:nvPr/>
            </p:nvSpPr>
            <p:spPr>
              <a:xfrm>
                <a:off x="5250240" y="5593469"/>
                <a:ext cx="6650400" cy="14279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Rules for Differentiation: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𝒂𝒙</m:t>
                        </m:r>
                      </m:e>
                      <m:sup>
                        <m:r>
                          <a:rPr lang="en-GB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𝒂𝒏𝒙</m:t>
                        </m:r>
                      </m:e>
                      <m:sup>
                        <m:r>
                          <a:rPr lang="en-GB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GB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5593469"/>
                <a:ext cx="6650400" cy="1427978"/>
              </a:xfrm>
              <a:prstGeom prst="rect">
                <a:avLst/>
              </a:prstGeom>
              <a:blipFill>
                <a:blip r:embed="rId8"/>
                <a:stretch>
                  <a:fillRect l="-11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6080124C-B864-4704-BFBD-7741FC0A7B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put it equal to 0.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 in original equation to find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6080124C-B864-4704-BFBD-7741FC0A7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  <a:blipFill>
                <a:blip r:embed="rId9"/>
                <a:stretch>
                  <a:fillRect l="-1713" t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AAF3F570-2CAF-43FD-AA4C-58003843A358}"/>
              </a:ext>
            </a:extLst>
          </p:cNvPr>
          <p:cNvSpPr txBox="1">
            <a:spLocks/>
          </p:cNvSpPr>
          <p:nvPr/>
        </p:nvSpPr>
        <p:spPr>
          <a:xfrm>
            <a:off x="171125" y="2195233"/>
            <a:ext cx="510543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Steps for Finding SP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765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2"/>
    </mc:Choice>
    <mc:Fallback xmlns="">
      <p:transition spd="slow" advTm="3492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7"/>
              <p:cNvSpPr txBox="1">
                <a:spLocks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the co-ordinates of the stationary points on the curve with equation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  <a:blipFill>
                <a:blip r:embed="rId6"/>
                <a:stretch>
                  <a:fillRect l="-1242" r="-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NATURE OF STATIONARY POINTS</a:t>
            </a:r>
          </a:p>
        </p:txBody>
      </p:sp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Review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7"/>
              <p:cNvSpPr txBox="1">
                <a:spLocks/>
              </p:cNvSpPr>
              <p:nvPr/>
            </p:nvSpPr>
            <p:spPr>
              <a:xfrm>
                <a:off x="5250240" y="5593469"/>
                <a:ext cx="6650400" cy="14279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Rules for Differentiation: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1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1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GB" sz="21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1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1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1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1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𝑎𝑛𝑥</m:t>
                        </m:r>
                      </m:e>
                      <m:sup>
                        <m:r>
                          <a:rPr lang="en-GB" sz="21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1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5593469"/>
                <a:ext cx="6650400" cy="1427978"/>
              </a:xfrm>
              <a:prstGeom prst="rect">
                <a:avLst/>
              </a:prstGeom>
              <a:blipFill>
                <a:blip r:embed="rId7"/>
                <a:stretch>
                  <a:fillRect l="-11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5276556" y="2414948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Solution Review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7"/>
              <p:cNvSpPr txBox="1">
                <a:spLocks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Now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  <a:blipFill>
                <a:blip r:embed="rId8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C0360942-1F5E-4904-A8E8-D7C0117DD9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put it equal to 0.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 in original equation to find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C0360942-1F5E-4904-A8E8-D7C0117DD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  <a:blipFill>
                <a:blip r:embed="rId9"/>
                <a:stretch>
                  <a:fillRect l="-1713" t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3E141ED5-A69B-4B48-9ED3-EDBA7EB70497}"/>
              </a:ext>
            </a:extLst>
          </p:cNvPr>
          <p:cNvSpPr txBox="1">
            <a:spLocks/>
          </p:cNvSpPr>
          <p:nvPr/>
        </p:nvSpPr>
        <p:spPr>
          <a:xfrm>
            <a:off x="171125" y="2195233"/>
            <a:ext cx="510543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Steps for Finding SP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017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9"/>
    </mc:Choice>
    <mc:Fallback xmlns="">
      <p:transition spd="slow" advTm="1379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7"/>
              <p:cNvSpPr txBox="1">
                <a:spLocks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the co-ordinates of the stationary points on the curve with equation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  <a:blipFill>
                <a:blip r:embed="rId6"/>
                <a:stretch>
                  <a:fillRect l="-1242" r="-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NATURE OF STATIONARY POINTS</a:t>
            </a:r>
          </a:p>
        </p:txBody>
      </p:sp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Review Exercise 2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5276556" y="2414948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Solution Review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7"/>
              <p:cNvSpPr txBox="1">
                <a:spLocks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Now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+36=6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  <a:blipFill>
                <a:blip r:embed="rId7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E9653EFC-C00B-4308-89F8-000F2AD68E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put it equal to 0.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 in original equation to find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E9653EFC-C00B-4308-89F8-000F2AD68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  <a:blipFill>
                <a:blip r:embed="rId8"/>
                <a:stretch>
                  <a:fillRect l="-1713" t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0B4BF30-8127-4B18-9C9E-997F78A7B5C1}"/>
              </a:ext>
            </a:extLst>
          </p:cNvPr>
          <p:cNvSpPr txBox="1">
            <a:spLocks/>
          </p:cNvSpPr>
          <p:nvPr/>
        </p:nvSpPr>
        <p:spPr>
          <a:xfrm>
            <a:off x="171125" y="2195233"/>
            <a:ext cx="510543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Steps for Finding SP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616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9"/>
    </mc:Choice>
    <mc:Fallback xmlns="">
      <p:transition spd="slow" advTm="3399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7"/>
              <p:cNvSpPr txBox="1">
                <a:spLocks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the co-ordinates of the stationary points on the curve with equation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  <a:blipFill>
                <a:blip r:embed="rId6"/>
                <a:stretch>
                  <a:fillRect l="-1242" r="-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NATURE OF STATIONARY POINTS</a:t>
            </a:r>
          </a:p>
        </p:txBody>
      </p:sp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Review Exercise 2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5276556" y="2414948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Solution Review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7"/>
              <p:cNvSpPr txBox="1">
                <a:spLocks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Now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𝟑𝟔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d>
                      <m:d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d>
                      <m:d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  <a:blipFill>
                <a:blip r:embed="rId7"/>
                <a:stretch>
                  <a:fillRect l="-1240" r="-5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367D2906-2986-4A97-B170-6EB213FEB5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put it equal to 0.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 in original equation to find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367D2906-2986-4A97-B170-6EB213FEB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  <a:blipFill>
                <a:blip r:embed="rId8"/>
                <a:stretch>
                  <a:fillRect l="-1713" t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320263E9-6F9E-4966-86CD-994FAD4EC6C1}"/>
              </a:ext>
            </a:extLst>
          </p:cNvPr>
          <p:cNvSpPr txBox="1">
            <a:spLocks/>
          </p:cNvSpPr>
          <p:nvPr/>
        </p:nvSpPr>
        <p:spPr>
          <a:xfrm>
            <a:off x="171125" y="2195233"/>
            <a:ext cx="510543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Steps for Finding SP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441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0"/>
    </mc:Choice>
    <mc:Fallback xmlns="">
      <p:transition spd="slow" advTm="73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7"/>
              <p:cNvSpPr txBox="1">
                <a:spLocks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the co-ordinates of the stationary points on the curve with equation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  <a:blipFill>
                <a:blip r:embed="rId6"/>
                <a:stretch>
                  <a:fillRect l="-1242" r="-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NATURE OF STATIONARY POINTS</a:t>
            </a:r>
          </a:p>
        </p:txBody>
      </p:sp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Review Exercise 2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5276556" y="2414948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Solution Review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7"/>
              <p:cNvSpPr txBox="1">
                <a:spLocks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Now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+36=6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  <a:blipFill>
                <a:blip r:embed="rId7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938976D8-3AEE-4774-9C71-5FF8B69554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put it equal to 0.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 in original equation to find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938976D8-3AEE-4774-9C71-5FF8B6955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  <a:blipFill>
                <a:blip r:embed="rId8"/>
                <a:stretch>
                  <a:fillRect l="-1713" t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0C4609FD-09D7-436F-A890-FE15DFF04858}"/>
              </a:ext>
            </a:extLst>
          </p:cNvPr>
          <p:cNvSpPr txBox="1">
            <a:spLocks/>
          </p:cNvSpPr>
          <p:nvPr/>
        </p:nvSpPr>
        <p:spPr>
          <a:xfrm>
            <a:off x="171125" y="2195233"/>
            <a:ext cx="510543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Steps for Finding SP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378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7"/>
    </mc:Choice>
    <mc:Fallback xmlns="">
      <p:transition spd="slow" advTm="1147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7"/>
              <p:cNvSpPr txBox="1">
                <a:spLocks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the co-ordinates of the stationary points on the curve with equation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  <a:blipFill>
                <a:blip r:embed="rId6"/>
                <a:stretch>
                  <a:fillRect l="-1242" r="-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NATURE OF STATIONARY POINTS</a:t>
            </a:r>
          </a:p>
        </p:txBody>
      </p:sp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Review Exercise 2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5276556" y="2414948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Solution Review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7"/>
              <p:cNvSpPr txBox="1">
                <a:spLocks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Now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+36=6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Putting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implies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  <a:blipFill>
                <a:blip r:embed="rId7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80197456-4AFE-42E4-9151-83F5E917C6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put it equal to 0.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 in original equation to find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80197456-4AFE-42E4-9151-83F5E917C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  <a:blipFill>
                <a:blip r:embed="rId8"/>
                <a:stretch>
                  <a:fillRect l="-1713" t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7566CAB-4E2E-46FC-8466-2A693C7CD174}"/>
              </a:ext>
            </a:extLst>
          </p:cNvPr>
          <p:cNvSpPr txBox="1">
            <a:spLocks/>
          </p:cNvSpPr>
          <p:nvPr/>
        </p:nvSpPr>
        <p:spPr>
          <a:xfrm>
            <a:off x="171125" y="2195233"/>
            <a:ext cx="510543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Steps for Finding SP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843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9"/>
    </mc:Choice>
    <mc:Fallback xmlns="">
      <p:transition spd="slow" advTm="6279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7"/>
              <p:cNvSpPr txBox="1">
                <a:spLocks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the co-ordinates of the stationary points on the curve with equation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  <a:blipFill>
                <a:blip r:embed="rId6"/>
                <a:stretch>
                  <a:fillRect l="-1242" r="-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NATURE OF STATIONARY POINTS</a:t>
            </a:r>
          </a:p>
        </p:txBody>
      </p:sp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Review Exercise 2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5276556" y="2414948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Solution Review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7"/>
              <p:cNvSpPr txBox="1">
                <a:spLocks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Now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+36=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d>
                      <m:d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d>
                      <m:d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Putting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implies </a:t>
                </a: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  <a:blipFill>
                <a:blip r:embed="rId7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3DDF78D1-723B-4DF8-B31D-142B56704E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put it equal to 0.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 in original equation to find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3DDF78D1-723B-4DF8-B31D-142B56704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  <a:blipFill>
                <a:blip r:embed="rId8"/>
                <a:stretch>
                  <a:fillRect l="-1713" t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2653D0A-70C5-42BB-91C0-D9721DEF0B49}"/>
              </a:ext>
            </a:extLst>
          </p:cNvPr>
          <p:cNvSpPr txBox="1">
            <a:spLocks/>
          </p:cNvSpPr>
          <p:nvPr/>
        </p:nvSpPr>
        <p:spPr>
          <a:xfrm>
            <a:off x="171125" y="2195233"/>
            <a:ext cx="510543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Steps for Finding SP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619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2"/>
    </mc:Choice>
    <mc:Fallback xmlns="">
      <p:transition spd="slow" advTm="5002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7"/>
              <p:cNvSpPr txBox="1">
                <a:spLocks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the co-ordinates of the stationary points on the curve with equation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  <a:blipFill>
                <a:blip r:embed="rId6"/>
                <a:stretch>
                  <a:fillRect l="-1242" r="-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NATURE OF STATIONARY POINTS</a:t>
            </a:r>
          </a:p>
        </p:txBody>
      </p:sp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Review Exercise 2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5276556" y="2414948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Solution Review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7"/>
              <p:cNvSpPr txBox="1">
                <a:spLocks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Now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+36=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d>
                      <m:d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d>
                      <m:dPr>
                        <m:ctrlPr>
                          <a:rPr lang="en-GB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Putting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implies </a:t>
                </a: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  <a:blipFill>
                <a:blip r:embed="rId7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4E45913F-8A80-4313-9845-0FD111E319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put it equal to 0.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 in original equation to find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4E45913F-8A80-4313-9845-0FD111E31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  <a:blipFill>
                <a:blip r:embed="rId8"/>
                <a:stretch>
                  <a:fillRect l="-1713" t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1887051E-0576-462D-A619-EE0F5955D45F}"/>
              </a:ext>
            </a:extLst>
          </p:cNvPr>
          <p:cNvSpPr txBox="1">
            <a:spLocks/>
          </p:cNvSpPr>
          <p:nvPr/>
        </p:nvSpPr>
        <p:spPr>
          <a:xfrm>
            <a:off x="171125" y="2195233"/>
            <a:ext cx="510543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Steps for Finding SP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777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8"/>
    </mc:Choice>
    <mc:Fallback xmlns="">
      <p:transition spd="slow" advTm="1588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7"/>
              <p:cNvSpPr txBox="1">
                <a:spLocks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the co-ordinates of the stationary points on the curve with equation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  <a:blipFill>
                <a:blip r:embed="rId6"/>
                <a:stretch>
                  <a:fillRect l="-1242" r="-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NATURE OF STATIONARY POINTS</a:t>
            </a:r>
          </a:p>
        </p:txBody>
      </p:sp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Review Exercise 2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5276556" y="2414948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Solution Review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7"/>
              <p:cNvSpPr txBox="1">
                <a:spLocks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Now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+36=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d>
                      <m:dPr>
                        <m:ctrlPr>
                          <a:rPr lang="en-GB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Putting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implies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  <a:blipFill>
                <a:blip r:embed="rId7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3269102A-C5DD-4EBE-A206-A2B13DF81E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put it equal to 0.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 in original equation to find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3269102A-C5DD-4EBE-A206-A2B13DF81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  <a:blipFill>
                <a:blip r:embed="rId8"/>
                <a:stretch>
                  <a:fillRect l="-1713" t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F539BDD-2071-4CF7-BEAF-9FCDC7980148}"/>
              </a:ext>
            </a:extLst>
          </p:cNvPr>
          <p:cNvSpPr txBox="1">
            <a:spLocks/>
          </p:cNvSpPr>
          <p:nvPr/>
        </p:nvSpPr>
        <p:spPr>
          <a:xfrm>
            <a:off x="171125" y="2195233"/>
            <a:ext cx="510543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Steps for Finding SP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860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"/>
    </mc:Choice>
    <mc:Fallback xmlns="">
      <p:transition spd="slow" advTm="915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7"/>
              <p:cNvSpPr txBox="1">
                <a:spLocks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the co-ordinates of the stationary points on the curve with equation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  <a:blipFill>
                <a:blip r:embed="rId6"/>
                <a:stretch>
                  <a:fillRect l="-1242" r="-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NATURE OF STATIONARY POINTS</a:t>
            </a:r>
          </a:p>
        </p:txBody>
      </p:sp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Review Exercise 2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5276556" y="2414948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Solution Review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7"/>
              <p:cNvSpPr txBox="1">
                <a:spLocks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Now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+36=6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Putting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implies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  <a:blipFill>
                <a:blip r:embed="rId7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71E83120-D60D-4A7D-9C71-453FD44064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put it equal to 0.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 in original equation to find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71E83120-D60D-4A7D-9C71-453FD4406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  <a:blipFill>
                <a:blip r:embed="rId8"/>
                <a:stretch>
                  <a:fillRect l="-1713" t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832E4701-D8C3-496D-964F-687BCC12CF7E}"/>
              </a:ext>
            </a:extLst>
          </p:cNvPr>
          <p:cNvSpPr txBox="1">
            <a:spLocks/>
          </p:cNvSpPr>
          <p:nvPr/>
        </p:nvSpPr>
        <p:spPr>
          <a:xfrm>
            <a:off x="171125" y="2195233"/>
            <a:ext cx="510543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Steps for Finding SP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475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1"/>
    </mc:Choice>
    <mc:Fallback xmlns="">
      <p:transition spd="slow" advTm="103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7"/>
              <p:cNvSpPr txBox="1">
                <a:spLocks/>
              </p:cNvSpPr>
              <p:nvPr/>
            </p:nvSpPr>
            <p:spPr>
              <a:xfrm>
                <a:off x="5332579" y="1634798"/>
                <a:ext cx="6606872" cy="52232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Find the derivative of: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a. 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+9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b. 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579" y="1634798"/>
                <a:ext cx="6606872" cy="5223201"/>
              </a:xfrm>
              <a:prstGeom prst="rect">
                <a:avLst/>
              </a:prstGeom>
              <a:blipFill>
                <a:blip r:embed="rId6"/>
                <a:stretch>
                  <a:fillRect l="-1476" t="-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DIFFERENTIATING FUNCTIONS WITH TWO OR MORE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/>
              <p:cNvSpPr txBox="1">
                <a:spLocks/>
              </p:cNvSpPr>
              <p:nvPr/>
            </p:nvSpPr>
            <p:spPr>
              <a:xfrm>
                <a:off x="171125" y="2523161"/>
                <a:ext cx="4892818" cy="41643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Recall that for all real values of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and for constant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200" dirty="0"/>
                  <a:t>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then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are the differentiated expressions of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respectively.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25" y="2523161"/>
                <a:ext cx="4892818" cy="4164308"/>
              </a:xfrm>
              <a:prstGeom prst="rect">
                <a:avLst/>
              </a:prstGeom>
              <a:blipFill>
                <a:blip r:embed="rId7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 Placeholder 6"/>
              <p:cNvSpPr>
                <a:spLocks noGrp="1"/>
              </p:cNvSpPr>
              <p:nvPr>
                <p:ph type="body" idx="13"/>
              </p:nvPr>
            </p:nvSpPr>
            <p:spPr>
              <a:xfrm>
                <a:off x="171125" y="1999488"/>
                <a:ext cx="4794919" cy="600075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/>
                  <a:t>Powers of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400" dirty="0"/>
                  <a:t> and Quadratics</a:t>
                </a:r>
              </a:p>
            </p:txBody>
          </p:sp>
        </mc:Choice>
        <mc:Fallback xmlns="">
          <p:sp>
            <p:nvSpPr>
              <p:cNvPr id="115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3"/>
              </p:nvPr>
            </p:nvSpPr>
            <p:spPr>
              <a:xfrm>
                <a:off x="171125" y="1999488"/>
                <a:ext cx="4794919" cy="600075"/>
              </a:xfrm>
              <a:blipFill>
                <a:blip r:embed="rId8"/>
                <a:stretch>
                  <a:fillRect l="-1906" b="-23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359189" y="1088996"/>
            <a:ext cx="6580262" cy="600075"/>
          </a:xfrm>
        </p:spPr>
        <p:txBody>
          <a:bodyPr>
            <a:normAutofit/>
          </a:bodyPr>
          <a:lstStyle/>
          <a:p>
            <a:r>
              <a:rPr lang="en-GB" dirty="0"/>
              <a:t>Review Exercise 1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171125" y="4043440"/>
            <a:ext cx="6580262" cy="600075"/>
          </a:xfrm>
        </p:spPr>
        <p:txBody>
          <a:bodyPr>
            <a:normAutofit/>
          </a:bodyPr>
          <a:lstStyle/>
          <a:p>
            <a:r>
              <a:rPr lang="en-GB" sz="2400" dirty="0"/>
              <a:t>Differentiating Multiple Terms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775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51"/>
    </mc:Choice>
    <mc:Fallback xmlns="">
      <p:transition spd="slow" advTm="584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15" grpId="0" build="p"/>
      <p:bldP spid="91" grpId="0" build="p"/>
      <p:bldP spid="10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7"/>
              <p:cNvSpPr txBox="1">
                <a:spLocks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the co-ordinates of the stationary points on the curve with equation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  <a:blipFill>
                <a:blip r:embed="rId6"/>
                <a:stretch>
                  <a:fillRect l="-1242" r="-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NATURE OF STATIONARY POINTS</a:t>
            </a:r>
          </a:p>
        </p:txBody>
      </p:sp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Review Exercise 2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5276556" y="2414948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Solution Review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7"/>
              <p:cNvSpPr txBox="1">
                <a:spLocks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Now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+36=6</m:t>
                    </m:r>
                    <m:d>
                      <m:dPr>
                        <m:ctrlPr>
                          <a:rPr lang="en-GB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GB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Putting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implies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e>
                      <m:sup>
                        <m:r>
                          <a:rPr lang="en-GB" sz="22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GB" sz="22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d>
                      <m:dPr>
                        <m:ctrlPr>
                          <a:rPr lang="en-GB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sz="22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  <a:blipFill>
                <a:blip r:embed="rId7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7BF10386-DFB4-422D-B342-7498B10556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 and put it equal to 0.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original equation to find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7BF10386-DFB4-422D-B342-7498B1055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  <a:blipFill>
                <a:blip r:embed="rId8"/>
                <a:stretch>
                  <a:fillRect l="-1713" t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1C37D83F-E8A7-4838-91B8-D8A165C997F8}"/>
              </a:ext>
            </a:extLst>
          </p:cNvPr>
          <p:cNvSpPr txBox="1">
            <a:spLocks/>
          </p:cNvSpPr>
          <p:nvPr/>
        </p:nvSpPr>
        <p:spPr>
          <a:xfrm>
            <a:off x="171125" y="2195233"/>
            <a:ext cx="510543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Steps for Finding SP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052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1"/>
    </mc:Choice>
    <mc:Fallback xmlns="">
      <p:transition spd="slow" advTm="586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7"/>
              <p:cNvSpPr txBox="1">
                <a:spLocks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the co-ordinates of the stationary points on the curve with equation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  <a:blipFill>
                <a:blip r:embed="rId6"/>
                <a:stretch>
                  <a:fillRect l="-1242" r="-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NATURE OF STATIONARY POINTS</a:t>
            </a:r>
          </a:p>
        </p:txBody>
      </p:sp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Review Exercise 2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5276556" y="2414948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Solution Review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7"/>
              <p:cNvSpPr txBox="1">
                <a:spLocks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Now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𝟑𝟔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+36=6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Putting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implies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𝟑𝟔</m:t>
                    </m:r>
                    <m:d>
                      <m:d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GB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  <a:blipFill>
                <a:blip r:embed="rId7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338224DF-C787-4D80-9FFE-508934BB64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 and put it equal to 0.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original equation to find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338224DF-C787-4D80-9FFE-508934BB6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  <a:blipFill>
                <a:blip r:embed="rId8"/>
                <a:stretch>
                  <a:fillRect l="-1713" t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3B391CB2-6D4F-42ED-9301-03CD9DC47072}"/>
              </a:ext>
            </a:extLst>
          </p:cNvPr>
          <p:cNvSpPr txBox="1">
            <a:spLocks/>
          </p:cNvSpPr>
          <p:nvPr/>
        </p:nvSpPr>
        <p:spPr>
          <a:xfrm>
            <a:off x="171125" y="2195233"/>
            <a:ext cx="510543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Steps for Finding SP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163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9"/>
    </mc:Choice>
    <mc:Fallback xmlns="">
      <p:transition spd="slow" advTm="2239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7"/>
              <p:cNvSpPr txBox="1">
                <a:spLocks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the co-ordinates of the stationary points on the curve with equation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  <a:blipFill>
                <a:blip r:embed="rId6"/>
                <a:stretch>
                  <a:fillRect l="-1242" r="-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NATURE OF STATIONARY POINTS</a:t>
            </a:r>
          </a:p>
        </p:txBody>
      </p:sp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Review Exercise 2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5276556" y="2414948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Solution Review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7"/>
              <p:cNvSpPr txBox="1">
                <a:spLocks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Now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+36=6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Putting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implies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  <a:blipFill>
                <a:blip r:embed="rId7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DE7807B5-8A46-499D-8491-0A2AA656D8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 and put it equal to 0.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original equation to find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DE7807B5-8A46-499D-8491-0A2AA656D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  <a:blipFill>
                <a:blip r:embed="rId8"/>
                <a:stretch>
                  <a:fillRect l="-1713" t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4DC4390-9538-4409-B7B4-D17EF507F47A}"/>
              </a:ext>
            </a:extLst>
          </p:cNvPr>
          <p:cNvSpPr txBox="1">
            <a:spLocks/>
          </p:cNvSpPr>
          <p:nvPr/>
        </p:nvSpPr>
        <p:spPr>
          <a:xfrm>
            <a:off x="171125" y="2195233"/>
            <a:ext cx="510543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Steps for Finding SP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162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9"/>
    </mc:Choice>
    <mc:Fallback xmlns="">
      <p:transition spd="slow" advTm="1379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7"/>
              <p:cNvSpPr txBox="1">
                <a:spLocks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the co-ordinates of the stationary points on the curve with equation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  <a:blipFill>
                <a:blip r:embed="rId6"/>
                <a:stretch>
                  <a:fillRect l="-1242" r="-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NATURE OF STATIONARY POINTS</a:t>
            </a:r>
          </a:p>
        </p:txBody>
      </p:sp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Review Exercise 2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5276556" y="2414948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Solution Review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7"/>
              <p:cNvSpPr txBox="1">
                <a:spLocks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Now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+36=6</m:t>
                    </m:r>
                    <m:d>
                      <m:dPr>
                        <m:ctrlPr>
                          <a:rPr lang="en-GB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GB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Putting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implies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e>
                      <m:sup>
                        <m:r>
                          <a:rPr lang="en-GB" sz="22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GB" sz="22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d>
                      <m:dPr>
                        <m:ctrlPr>
                          <a:rPr lang="en-GB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sz="22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  <a:blipFill>
                <a:blip r:embed="rId7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B3F62CFB-9930-4812-8796-6C65AFD2E5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 and put it equal to 0.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original equation to find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B3F62CFB-9930-4812-8796-6C65AFD2E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  <a:blipFill>
                <a:blip r:embed="rId8"/>
                <a:stretch>
                  <a:fillRect l="-1713" t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E28C02E3-E020-4DAE-9289-53C0C4B6F66C}"/>
              </a:ext>
            </a:extLst>
          </p:cNvPr>
          <p:cNvSpPr txBox="1">
            <a:spLocks/>
          </p:cNvSpPr>
          <p:nvPr/>
        </p:nvSpPr>
        <p:spPr>
          <a:xfrm>
            <a:off x="171125" y="2195233"/>
            <a:ext cx="510543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Steps for Finding SP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635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8"/>
    </mc:Choice>
    <mc:Fallback xmlns="">
      <p:transition spd="slow" advTm="938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7"/>
              <p:cNvSpPr txBox="1">
                <a:spLocks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the co-ordinates of the stationary points on the curve with equation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  <a:blipFill>
                <a:blip r:embed="rId6"/>
                <a:stretch>
                  <a:fillRect l="-1242" r="-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NATURE OF STATIONARY POINTS</a:t>
            </a:r>
          </a:p>
        </p:txBody>
      </p:sp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Review Exercise 2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5276556" y="2414948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Solution Review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7"/>
              <p:cNvSpPr txBox="1">
                <a:spLocks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Now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+36=6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Putting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implies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  <a:blipFill>
                <a:blip r:embed="rId7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630351F2-8058-452B-A8ED-DE97DFE006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 and put it equal to 0.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original equation to find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630351F2-8058-452B-A8ED-DE97DFE00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  <a:blipFill>
                <a:blip r:embed="rId8"/>
                <a:stretch>
                  <a:fillRect l="-1713" t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1581AA6F-591D-470D-8DA7-0D8935F87BE0}"/>
              </a:ext>
            </a:extLst>
          </p:cNvPr>
          <p:cNvSpPr txBox="1">
            <a:spLocks/>
          </p:cNvSpPr>
          <p:nvPr/>
        </p:nvSpPr>
        <p:spPr>
          <a:xfrm>
            <a:off x="171125" y="2195233"/>
            <a:ext cx="510543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Steps for Finding SP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3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9"/>
    </mc:Choice>
    <mc:Fallback xmlns="">
      <p:transition spd="slow" advTm="3469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7"/>
              <p:cNvSpPr txBox="1">
                <a:spLocks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the co-ordinates of the stationary points on the curve with equation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  <a:blipFill>
                <a:blip r:embed="rId6"/>
                <a:stretch>
                  <a:fillRect l="-1242" r="-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NATURE OF STATIONARY POINTS</a:t>
            </a:r>
          </a:p>
        </p:txBody>
      </p:sp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Review Exercise 2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5276556" y="2414948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Solution Review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7"/>
              <p:cNvSpPr txBox="1">
                <a:spLocks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Now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+36=6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Putting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implies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𝟑𝟔</m:t>
                    </m:r>
                    <m:d>
                      <m:d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𝟑𝟎</m:t>
                    </m:r>
                  </m:oMath>
                </a14:m>
                <a:endParaRPr lang="en-GB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  <a:blipFill>
                <a:blip r:embed="rId7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928F1B3F-1EFD-4BB9-B237-DAB14CA906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 and put it equal to 0.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original equation to find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928F1B3F-1EFD-4BB9-B237-DAB14CA90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  <a:blipFill>
                <a:blip r:embed="rId8"/>
                <a:stretch>
                  <a:fillRect l="-1713" t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0D1C08C3-8E13-48C1-94AB-CA6C23EA84A4}"/>
              </a:ext>
            </a:extLst>
          </p:cNvPr>
          <p:cNvSpPr txBox="1">
            <a:spLocks/>
          </p:cNvSpPr>
          <p:nvPr/>
        </p:nvSpPr>
        <p:spPr>
          <a:xfrm>
            <a:off x="171125" y="2195233"/>
            <a:ext cx="510543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Steps for Finding SP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848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6"/>
    </mc:Choice>
    <mc:Fallback xmlns="">
      <p:transition spd="slow" advTm="1356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7"/>
              <p:cNvSpPr txBox="1">
                <a:spLocks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the co-ordinates of the stationary points on the curve with equation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  <a:blipFill>
                <a:blip r:embed="rId6"/>
                <a:stretch>
                  <a:fillRect l="-1242" r="-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NATURE OF STATIONARY POINTS</a:t>
            </a:r>
          </a:p>
        </p:txBody>
      </p:sp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Review Exercise 2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5276556" y="2414948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Solution Review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7"/>
              <p:cNvSpPr txBox="1">
                <a:spLocks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Now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+36=6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Putting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implies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  <a:blipFill>
                <a:blip r:embed="rId7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>
                <a:extLst>
                  <a:ext uri="{FF2B5EF4-FFF2-40B4-BE49-F238E27FC236}">
                    <a16:creationId xmlns:a16="http://schemas.microsoft.com/office/drawing/2014/main" id="{55743EA9-F4E2-41E9-83E8-D6EE75A793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 and put it equal to 0.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original equation to find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>
                <a:extLst>
                  <a:ext uri="{FF2B5EF4-FFF2-40B4-BE49-F238E27FC236}">
                    <a16:creationId xmlns:a16="http://schemas.microsoft.com/office/drawing/2014/main" id="{55743EA9-F4E2-41E9-83E8-D6EE75A79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  <a:blipFill>
                <a:blip r:embed="rId8"/>
                <a:stretch>
                  <a:fillRect l="-1713" t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61A565B-6407-4593-AE96-998CEBE7A589}"/>
              </a:ext>
            </a:extLst>
          </p:cNvPr>
          <p:cNvSpPr txBox="1">
            <a:spLocks/>
          </p:cNvSpPr>
          <p:nvPr/>
        </p:nvSpPr>
        <p:spPr>
          <a:xfrm>
            <a:off x="171125" y="2195233"/>
            <a:ext cx="510543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Steps for Finding SP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908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1"/>
    </mc:Choice>
    <mc:Fallback xmlns="">
      <p:transition spd="slow" advTm="1681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7"/>
              <p:cNvSpPr txBox="1">
                <a:spLocks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the co-ordinates of the stationary points on the curve with equation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  <a:blipFill>
                <a:blip r:embed="rId6"/>
                <a:stretch>
                  <a:fillRect l="-1242" r="-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NATURE OF STATIONARY POINTS</a:t>
            </a:r>
          </a:p>
        </p:txBody>
      </p:sp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Review Exercise 2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5276556" y="2414948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Solution Review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7"/>
              <p:cNvSpPr txBox="1">
                <a:spLocks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Now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+36=6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Putting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implies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  <a:blipFill>
                <a:blip r:embed="rId7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F3B2F266-F1C7-4161-9E34-77A7BC9021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 and put it equal to 0.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original equation to find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F3B2F266-F1C7-4161-9E34-77A7BC902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  <a:blipFill>
                <a:blip r:embed="rId8"/>
                <a:stretch>
                  <a:fillRect l="-1713" t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826E770-F0F1-47FC-87C7-095DB84F9FC9}"/>
              </a:ext>
            </a:extLst>
          </p:cNvPr>
          <p:cNvSpPr txBox="1">
            <a:spLocks/>
          </p:cNvSpPr>
          <p:nvPr/>
        </p:nvSpPr>
        <p:spPr>
          <a:xfrm>
            <a:off x="171125" y="2195233"/>
            <a:ext cx="510543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Steps for Finding SP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261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1"/>
    </mc:Choice>
    <mc:Fallback xmlns="">
      <p:transition spd="slow" advTm="3771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7"/>
              <p:cNvSpPr txBox="1">
                <a:spLocks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the co-ordinates of the stationary points on the curve with equation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  <a:blipFill>
                <a:blip r:embed="rId6"/>
                <a:stretch>
                  <a:fillRect l="-1242" r="-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NATURE OF STATIONARY POINTS</a:t>
            </a:r>
          </a:p>
        </p:txBody>
      </p:sp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Review Exercise 2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5276556" y="2414948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Solution Review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7"/>
              <p:cNvSpPr txBox="1">
                <a:spLocks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Now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+36=6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Putting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implies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chemeClr val="bg1">
                        <a:lumMod val="75000"/>
                      </a:schemeClr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GB" sz="2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+36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sz="2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22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endParaRPr lang="en-GB" sz="220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  <a:blipFill>
                <a:blip r:embed="rId7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54D67C28-3AC2-487E-A313-D18EE3880B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 and put it equal to 0.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original equation to find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54D67C28-3AC2-487E-A313-D18EE3880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  <a:blipFill>
                <a:blip r:embed="rId8"/>
                <a:stretch>
                  <a:fillRect l="-1713" t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57EBE181-E775-4F15-A4CC-AB2CBCB69DBA}"/>
              </a:ext>
            </a:extLst>
          </p:cNvPr>
          <p:cNvSpPr txBox="1">
            <a:spLocks/>
          </p:cNvSpPr>
          <p:nvPr/>
        </p:nvSpPr>
        <p:spPr>
          <a:xfrm>
            <a:off x="171125" y="2195233"/>
            <a:ext cx="510543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Steps for Finding SP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223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2"/>
    </mc:Choice>
    <mc:Fallback xmlns="">
      <p:transition spd="slow" advTm="1472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7"/>
              <p:cNvSpPr txBox="1">
                <a:spLocks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the co-ordinates of the stationary points on the curve with equation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  <a:blipFill>
                <a:blip r:embed="rId6"/>
                <a:stretch>
                  <a:fillRect l="-1242" r="-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NATURE OF STATIONARY POINTS</a:t>
            </a:r>
          </a:p>
        </p:txBody>
      </p:sp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Review Exercise 2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5276556" y="2414948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Solution Review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7"/>
              <p:cNvSpPr txBox="1">
                <a:spLocks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Now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𝟑𝟔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+36=6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Putting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implies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chemeClr val="bg1">
                        <a:lumMod val="75000"/>
                      </a:schemeClr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GB" sz="2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+36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sz="2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22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endParaRPr lang="en-GB" sz="220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𝟑𝟔</m:t>
                    </m:r>
                    <m:d>
                      <m:dPr>
                        <m:ctrlP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GB" sz="22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  <a:blipFill>
                <a:blip r:embed="rId7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EDF1F1D0-168E-4BDC-B84C-253CED8F94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 and put it equal to 0.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original equation to find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EDF1F1D0-168E-4BDC-B84C-253CED8F9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  <a:blipFill>
                <a:blip r:embed="rId8"/>
                <a:stretch>
                  <a:fillRect l="-1713" t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C86A10D6-6E70-4D14-B7F9-BE9D8DDD17A4}"/>
              </a:ext>
            </a:extLst>
          </p:cNvPr>
          <p:cNvSpPr txBox="1">
            <a:spLocks/>
          </p:cNvSpPr>
          <p:nvPr/>
        </p:nvSpPr>
        <p:spPr>
          <a:xfrm>
            <a:off x="171125" y="2195233"/>
            <a:ext cx="510543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Steps for Finding SP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1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0"/>
    </mc:Choice>
    <mc:Fallback xmlns="">
      <p:transition spd="slow" advTm="117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7"/>
              <p:cNvSpPr txBox="1">
                <a:spLocks/>
              </p:cNvSpPr>
              <p:nvPr/>
            </p:nvSpPr>
            <p:spPr>
              <a:xfrm>
                <a:off x="5332579" y="1634798"/>
                <a:ext cx="6606872" cy="52232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+9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then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sSup>
                        <m:sSup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579" y="1634798"/>
                <a:ext cx="6606872" cy="5223201"/>
              </a:xfrm>
              <a:prstGeom prst="rect">
                <a:avLst/>
              </a:prstGeom>
              <a:blipFill>
                <a:blip r:embed="rId6"/>
                <a:stretch>
                  <a:fillRect l="-1476" t="-4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DIFFERENTIATING FUNCTIONS WITH TWO OR MORE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/>
              <p:cNvSpPr txBox="1">
                <a:spLocks/>
              </p:cNvSpPr>
              <p:nvPr/>
            </p:nvSpPr>
            <p:spPr>
              <a:xfrm>
                <a:off x="171125" y="2523161"/>
                <a:ext cx="4892818" cy="41643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Recall that for all real values of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and for constant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200" dirty="0"/>
                  <a:t>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then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are the differentiated expressions of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respectively.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25" y="2523161"/>
                <a:ext cx="4892818" cy="4164308"/>
              </a:xfrm>
              <a:prstGeom prst="rect">
                <a:avLst/>
              </a:prstGeom>
              <a:blipFill>
                <a:blip r:embed="rId7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 Placeholder 6"/>
              <p:cNvSpPr>
                <a:spLocks noGrp="1"/>
              </p:cNvSpPr>
              <p:nvPr>
                <p:ph type="body" idx="13"/>
              </p:nvPr>
            </p:nvSpPr>
            <p:spPr>
              <a:xfrm>
                <a:off x="171125" y="1999488"/>
                <a:ext cx="4794919" cy="600075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/>
                  <a:t>Powers of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400" dirty="0"/>
                  <a:t> and Quadratics</a:t>
                </a:r>
              </a:p>
            </p:txBody>
          </p:sp>
        </mc:Choice>
        <mc:Fallback xmlns="">
          <p:sp>
            <p:nvSpPr>
              <p:cNvPr id="115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3"/>
              </p:nvPr>
            </p:nvSpPr>
            <p:spPr>
              <a:xfrm>
                <a:off x="171125" y="1999488"/>
                <a:ext cx="4794919" cy="600075"/>
              </a:xfrm>
              <a:blipFill>
                <a:blip r:embed="rId8"/>
                <a:stretch>
                  <a:fillRect l="-1906" b="-23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359189" y="1088996"/>
            <a:ext cx="6580262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1a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171125" y="4043440"/>
            <a:ext cx="6580262" cy="600075"/>
          </a:xfrm>
        </p:spPr>
        <p:txBody>
          <a:bodyPr>
            <a:normAutofit/>
          </a:bodyPr>
          <a:lstStyle/>
          <a:p>
            <a:r>
              <a:rPr lang="en-GB" sz="2400" dirty="0"/>
              <a:t>Differentiating Multiple Terms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648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28"/>
    </mc:Choice>
    <mc:Fallback xmlns="">
      <p:transition spd="slow" advTm="13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7"/>
              <p:cNvSpPr txBox="1">
                <a:spLocks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the co-ordinates of the stationary points on the curve with equation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  <a:blipFill>
                <a:blip r:embed="rId6"/>
                <a:stretch>
                  <a:fillRect l="-1242" r="-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NATURE OF STATIONARY POINTS</a:t>
            </a:r>
          </a:p>
        </p:txBody>
      </p:sp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Review Exercise 2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5276556" y="2414948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Solution Review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7"/>
              <p:cNvSpPr txBox="1">
                <a:spLocks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Now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+36=6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Putting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implies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chemeClr val="bg1">
                        <a:lumMod val="75000"/>
                      </a:schemeClr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GB" sz="2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+36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sz="2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22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endParaRPr lang="en-GB" sz="220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  <a:blipFill>
                <a:blip r:embed="rId7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41ABDF0B-FBDD-4790-90FE-68E673E02D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 and put it equal to 0.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original equation to find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41ABDF0B-FBDD-4790-90FE-68E673E02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  <a:blipFill>
                <a:blip r:embed="rId8"/>
                <a:stretch>
                  <a:fillRect l="-1713" t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51B6792B-A20D-4001-90B0-BF1A1D002986}"/>
              </a:ext>
            </a:extLst>
          </p:cNvPr>
          <p:cNvSpPr txBox="1">
            <a:spLocks/>
          </p:cNvSpPr>
          <p:nvPr/>
        </p:nvSpPr>
        <p:spPr>
          <a:xfrm>
            <a:off x="171125" y="2195233"/>
            <a:ext cx="510543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Steps for Finding SP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151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9"/>
    </mc:Choice>
    <mc:Fallback xmlns="">
      <p:transition spd="slow" advTm="1379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7"/>
              <p:cNvSpPr txBox="1">
                <a:spLocks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the co-ordinates of the stationary points on the curve with equation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  <a:blipFill>
                <a:blip r:embed="rId6"/>
                <a:stretch>
                  <a:fillRect l="-1242" r="-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NATURE OF STATIONARY POINTS</a:t>
            </a:r>
          </a:p>
        </p:txBody>
      </p:sp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Review Exercise 2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5276556" y="2414948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Solution Review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7"/>
              <p:cNvSpPr txBox="1">
                <a:spLocks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Now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+36=6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Putting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implies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chemeClr val="bg1">
                        <a:lumMod val="75000"/>
                      </a:schemeClr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GB" sz="2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+36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sz="2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22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endParaRPr lang="en-GB" sz="220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  <a:blipFill>
                <a:blip r:embed="rId7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23696470-423E-4BEC-8D88-D792578D8E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 and put it equal to 0.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original equation to find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23696470-423E-4BEC-8D88-D792578D8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  <a:blipFill>
                <a:blip r:embed="rId8"/>
                <a:stretch>
                  <a:fillRect l="-1713" t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C171A95-8FE0-4FC3-803D-32C17AECB3AD}"/>
              </a:ext>
            </a:extLst>
          </p:cNvPr>
          <p:cNvSpPr txBox="1">
            <a:spLocks/>
          </p:cNvSpPr>
          <p:nvPr/>
        </p:nvSpPr>
        <p:spPr>
          <a:xfrm>
            <a:off x="171125" y="2195233"/>
            <a:ext cx="510543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Steps for Finding SP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438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4"/>
    </mc:Choice>
    <mc:Fallback xmlns="">
      <p:transition spd="slow" advTm="1054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7"/>
              <p:cNvSpPr txBox="1">
                <a:spLocks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the co-ordinates of the stationary points on the curve with equation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  <a:blipFill>
                <a:blip r:embed="rId6"/>
                <a:stretch>
                  <a:fillRect l="-1242" r="-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NATURE OF STATIONARY POINTS</a:t>
            </a:r>
          </a:p>
        </p:txBody>
      </p:sp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Review Exercise 2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5276556" y="2414948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Solution Review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7"/>
              <p:cNvSpPr txBox="1">
                <a:spLocks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Now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+36=6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Putting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implies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chemeClr val="bg1">
                        <a:lumMod val="75000"/>
                      </a:schemeClr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GB" sz="2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+36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sz="2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22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endParaRPr lang="en-GB" sz="220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+2=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29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  <a:blipFill>
                <a:blip r:embed="rId7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1EBC5DEF-357D-4B7B-925E-CA875A2A26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 and put it equal to 0.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original equation to find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1EBC5DEF-357D-4B7B-925E-CA875A2A2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  <a:blipFill>
                <a:blip r:embed="rId8"/>
                <a:stretch>
                  <a:fillRect l="-1713" t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35EDF2E-98ED-4DF3-A0DD-8BD8C537B7E3}"/>
              </a:ext>
            </a:extLst>
          </p:cNvPr>
          <p:cNvSpPr txBox="1">
            <a:spLocks/>
          </p:cNvSpPr>
          <p:nvPr/>
        </p:nvSpPr>
        <p:spPr>
          <a:xfrm>
            <a:off x="171125" y="2195233"/>
            <a:ext cx="510543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Steps for Finding SP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168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1"/>
    </mc:Choice>
    <mc:Fallback xmlns="">
      <p:transition spd="slow" advTm="3631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7"/>
              <p:cNvSpPr txBox="1">
                <a:spLocks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the co-ordinates of the stationary points on the curve with equation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  <a:blipFill>
                <a:blip r:embed="rId6"/>
                <a:stretch>
                  <a:fillRect l="-1242" r="-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NATURE OF STATIONARY POINTS</a:t>
            </a:r>
          </a:p>
        </p:txBody>
      </p:sp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Review Exercise 2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5276556" y="2414948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Solution Review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7"/>
              <p:cNvSpPr txBox="1">
                <a:spLocks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Now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+36=6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Putting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implies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chemeClr val="bg1">
                        <a:lumMod val="75000"/>
                      </a:schemeClr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GB" sz="2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+36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sz="2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22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endParaRPr lang="en-GB" sz="220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𝟑𝟔</m:t>
                    </m:r>
                    <m:d>
                      <m:dPr>
                        <m:ctrlP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𝟐𝟗</m:t>
                    </m:r>
                  </m:oMath>
                </a14:m>
                <a:endParaRPr lang="en-GB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  <a:blipFill>
                <a:blip r:embed="rId7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7AE22110-97F5-4F7A-A815-43C7303E00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 and put it equal to 0.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original equation to find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7AE22110-97F5-4F7A-A815-43C7303E0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  <a:blipFill>
                <a:blip r:embed="rId8"/>
                <a:stretch>
                  <a:fillRect l="-1713" t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6FA5759-A9FE-45C2-B355-10E7182FCAEF}"/>
              </a:ext>
            </a:extLst>
          </p:cNvPr>
          <p:cNvSpPr txBox="1">
            <a:spLocks/>
          </p:cNvSpPr>
          <p:nvPr/>
        </p:nvSpPr>
        <p:spPr>
          <a:xfrm>
            <a:off x="171125" y="2195233"/>
            <a:ext cx="510543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Steps for Finding SP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845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9"/>
    </mc:Choice>
    <mc:Fallback xmlns="">
      <p:transition spd="slow" advTm="1379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7"/>
              <p:cNvSpPr txBox="1">
                <a:spLocks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the co-ordinates of the stationary points on the curve with equation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  <a:blipFill>
                <a:blip r:embed="rId6"/>
                <a:stretch>
                  <a:fillRect l="-1242" r="-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NATURE OF STATIONARY POINTS</a:t>
            </a:r>
          </a:p>
        </p:txBody>
      </p:sp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Review Exercise 2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5276556" y="2414948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Solution Review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7"/>
              <p:cNvSpPr txBox="1">
                <a:spLocks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Now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+36=6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Putting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implies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chemeClr val="bg1">
                        <a:lumMod val="75000"/>
                      </a:schemeClr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GB" sz="2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+36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sz="2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22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endParaRPr lang="en-GB" sz="220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+2=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29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  <a:blipFill>
                <a:blip r:embed="rId7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DC46071B-08BE-4047-9808-7F195476BE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 and put it equal to 0.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original equation to find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DC46071B-08BE-4047-9808-7F195476B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  <a:blipFill>
                <a:blip r:embed="rId8"/>
                <a:stretch>
                  <a:fillRect l="-1713" t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F89EB43-2FAD-4260-A906-A5085267CA78}"/>
              </a:ext>
            </a:extLst>
          </p:cNvPr>
          <p:cNvSpPr txBox="1">
            <a:spLocks/>
          </p:cNvSpPr>
          <p:nvPr/>
        </p:nvSpPr>
        <p:spPr>
          <a:xfrm>
            <a:off x="171125" y="2195233"/>
            <a:ext cx="510543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Steps for Finding SP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943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0"/>
    </mc:Choice>
    <mc:Fallback xmlns="">
      <p:transition spd="slow" advTm="124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7"/>
              <p:cNvSpPr txBox="1">
                <a:spLocks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the co-ordinates of the stationary points on the curve with equation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  <a:blipFill>
                <a:blip r:embed="rId6"/>
                <a:stretch>
                  <a:fillRect l="-1242" r="-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NATURE OF STATIONARY POINTS</a:t>
            </a:r>
          </a:p>
        </p:txBody>
      </p:sp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Review Exercise 2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5276556" y="2414948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Solution Review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7"/>
              <p:cNvSpPr txBox="1">
                <a:spLocks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Now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+36=6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Putting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implies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+2=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29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  <a:blipFill>
                <a:blip r:embed="rId7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AA2BEBB5-1A8E-42BA-BD95-2D57822B58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 and put it equal to 0.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original equation to find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AA2BEBB5-1A8E-42BA-BD95-2D57822B5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  <a:blipFill>
                <a:blip r:embed="rId8"/>
                <a:stretch>
                  <a:fillRect l="-1713" t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31615324-7672-4B27-A6A8-1D802AA045C0}"/>
              </a:ext>
            </a:extLst>
          </p:cNvPr>
          <p:cNvSpPr txBox="1">
            <a:spLocks/>
          </p:cNvSpPr>
          <p:nvPr/>
        </p:nvSpPr>
        <p:spPr>
          <a:xfrm>
            <a:off x="171125" y="2195233"/>
            <a:ext cx="510543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Steps for Finding SP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380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4"/>
    </mc:Choice>
    <mc:Fallback xmlns="">
      <p:transition spd="slow" advTm="1704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7"/>
              <p:cNvSpPr txBox="1">
                <a:spLocks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the co-ordinates of the stationary points on the curve with equation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  <a:blipFill>
                <a:blip r:embed="rId6"/>
                <a:stretch>
                  <a:fillRect l="-1242" r="-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NATURE OF STATIONARY POINTS</a:t>
            </a:r>
          </a:p>
        </p:txBody>
      </p:sp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Review Exercise 2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5276556" y="2414948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Solution Review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7"/>
              <p:cNvSpPr txBox="1">
                <a:spLocks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Now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+36=6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Putting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implies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𝟑𝟎</m:t>
                    </m:r>
                  </m:oMath>
                </a14:m>
                <a:endParaRPr lang="en-GB" sz="22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+2=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29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  <a:blipFill>
                <a:blip r:embed="rId7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D9E69C14-A63F-45F9-8EF7-3AF2C2CAC2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 and put it equal to 0.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original equation to find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D9E69C14-A63F-45F9-8EF7-3AF2C2CAC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  <a:blipFill>
                <a:blip r:embed="rId8"/>
                <a:stretch>
                  <a:fillRect l="-1713" t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A241F72E-CA89-4602-8D5E-763881020EBA}"/>
              </a:ext>
            </a:extLst>
          </p:cNvPr>
          <p:cNvSpPr txBox="1">
            <a:spLocks/>
          </p:cNvSpPr>
          <p:nvPr/>
        </p:nvSpPr>
        <p:spPr>
          <a:xfrm>
            <a:off x="171125" y="2195233"/>
            <a:ext cx="510543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Steps for Finding SP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072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1"/>
    </mc:Choice>
    <mc:Fallback xmlns="">
      <p:transition spd="slow" advTm="1821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7"/>
              <p:cNvSpPr txBox="1">
                <a:spLocks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the co-ordinates of the stationary points on the curve with equation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  <a:blipFill>
                <a:blip r:embed="rId6"/>
                <a:stretch>
                  <a:fillRect l="-1242" r="-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NATURE OF STATIONARY POINTS</a:t>
            </a:r>
          </a:p>
        </p:txBody>
      </p:sp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Review Exercise 2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5276556" y="2414948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Solution Review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7"/>
              <p:cNvSpPr txBox="1">
                <a:spLocks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Now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+36=6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Putting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implies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+2=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𝟐𝟗</m:t>
                    </m:r>
                  </m:oMath>
                </a14:m>
                <a:endParaRPr lang="en-GB" sz="22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  <a:blipFill>
                <a:blip r:embed="rId7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9C4A5F44-543B-42CA-B37B-EC8BABE931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 and put it equal to 0.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original equation to find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9C4A5F44-543B-42CA-B37B-EC8BABE93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  <a:blipFill>
                <a:blip r:embed="rId8"/>
                <a:stretch>
                  <a:fillRect l="-1713" t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0B8E8117-37BB-43E6-85DD-C3E16D78AE0E}"/>
              </a:ext>
            </a:extLst>
          </p:cNvPr>
          <p:cNvSpPr txBox="1">
            <a:spLocks/>
          </p:cNvSpPr>
          <p:nvPr/>
        </p:nvSpPr>
        <p:spPr>
          <a:xfrm>
            <a:off x="171125" y="2195233"/>
            <a:ext cx="510543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Steps for Finding SP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08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7"/>
    </mc:Choice>
    <mc:Fallback xmlns="">
      <p:transition spd="slow" advTm="1217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7"/>
              <p:cNvSpPr txBox="1">
                <a:spLocks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the co-ordinates of the stationary points on the curve with equation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  <a:blipFill>
                <a:blip r:embed="rId6"/>
                <a:stretch>
                  <a:fillRect l="-1242" r="-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NATURE OF STATIONARY POINTS</a:t>
            </a:r>
          </a:p>
        </p:txBody>
      </p:sp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Review Exercise 2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5276556" y="2414948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Solution Review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7"/>
              <p:cNvSpPr txBox="1">
                <a:spLocks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Now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+36=6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Putting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implies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+2=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29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  <a:blipFill>
                <a:blip r:embed="rId7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E2F67B6B-5DD3-4A40-B8E1-D8EBC1255F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 and put it equal to 0.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original equation to find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E2F67B6B-5DD3-4A40-B8E1-D8EBC1255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  <a:blipFill>
                <a:blip r:embed="rId8"/>
                <a:stretch>
                  <a:fillRect l="-1713" t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83C0BD4D-54B9-4AFB-BEA6-103272530767}"/>
              </a:ext>
            </a:extLst>
          </p:cNvPr>
          <p:cNvSpPr txBox="1">
            <a:spLocks/>
          </p:cNvSpPr>
          <p:nvPr/>
        </p:nvSpPr>
        <p:spPr>
          <a:xfrm>
            <a:off x="171125" y="2195233"/>
            <a:ext cx="510543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Steps for Finding SP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54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8"/>
    </mc:Choice>
    <mc:Fallback xmlns="">
      <p:transition spd="slow" advTm="938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7"/>
              <p:cNvSpPr txBox="1">
                <a:spLocks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the co-ordinates of the stationary points on the curve with equation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  <a:blipFill>
                <a:blip r:embed="rId6"/>
                <a:stretch>
                  <a:fillRect l="-1242" r="-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NATURE OF STATIONARY POINTS</a:t>
            </a:r>
          </a:p>
        </p:txBody>
      </p:sp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Review Exercise 2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5276556" y="2414948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Solution Review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7"/>
              <p:cNvSpPr txBox="1">
                <a:spLocks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Now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+36=6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Putting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implies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stationary points are: (2,30) and (3,29).</a:t>
                </a:r>
              </a:p>
            </p:txBody>
          </p:sp>
        </mc:Choice>
        <mc:Fallback xmlns="">
          <p:sp>
            <p:nvSpPr>
              <p:cNvPr id="1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  <a:blipFill>
                <a:blip r:embed="rId7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FDC6EB28-383B-452A-93BD-E5193627AF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 and put it equal to 0.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original equation to find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FDC6EB28-383B-452A-93BD-E5193627A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  <a:blipFill>
                <a:blip r:embed="rId8"/>
                <a:stretch>
                  <a:fillRect l="-1713" t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6A44DFE-E7CD-4F02-8BBC-ADF2432B78C3}"/>
              </a:ext>
            </a:extLst>
          </p:cNvPr>
          <p:cNvSpPr txBox="1">
            <a:spLocks/>
          </p:cNvSpPr>
          <p:nvPr/>
        </p:nvSpPr>
        <p:spPr>
          <a:xfrm>
            <a:off x="171125" y="2195233"/>
            <a:ext cx="510543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Steps for Finding SP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714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63"/>
    </mc:Choice>
    <mc:Fallback xmlns="">
      <p:transition spd="slow" advTm="876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7"/>
              <p:cNvSpPr txBox="1">
                <a:spLocks/>
              </p:cNvSpPr>
              <p:nvPr/>
            </p:nvSpPr>
            <p:spPr>
              <a:xfrm>
                <a:off x="5332579" y="1634798"/>
                <a:ext cx="6606872" cy="52232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+9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then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sSup>
                        <m:sSupPr>
                          <m:ctrlP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579" y="1634798"/>
                <a:ext cx="6606872" cy="5223201"/>
              </a:xfrm>
              <a:prstGeom prst="rect">
                <a:avLst/>
              </a:prstGeom>
              <a:blipFill>
                <a:blip r:embed="rId6"/>
                <a:stretch>
                  <a:fillRect l="-1476" t="-4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DIFFERENTIATING FUNCTIONS WITH TWO OR MORE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/>
              <p:cNvSpPr txBox="1">
                <a:spLocks/>
              </p:cNvSpPr>
              <p:nvPr/>
            </p:nvSpPr>
            <p:spPr>
              <a:xfrm>
                <a:off x="171125" y="2523161"/>
                <a:ext cx="4892818" cy="41643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Recall that for all real values of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and for constant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200" dirty="0"/>
                  <a:t>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𝒏𝒙</m:t>
                        </m:r>
                      </m:e>
                      <m:sup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then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are the differentiated expressions of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respectively.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25" y="2523161"/>
                <a:ext cx="4892818" cy="4164308"/>
              </a:xfrm>
              <a:prstGeom prst="rect">
                <a:avLst/>
              </a:prstGeom>
              <a:blipFill>
                <a:blip r:embed="rId7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 Placeholder 6"/>
              <p:cNvSpPr>
                <a:spLocks noGrp="1"/>
              </p:cNvSpPr>
              <p:nvPr>
                <p:ph type="body" idx="13"/>
              </p:nvPr>
            </p:nvSpPr>
            <p:spPr>
              <a:xfrm>
                <a:off x="171125" y="1999488"/>
                <a:ext cx="4794919" cy="600075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/>
                  <a:t>Powers of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400" dirty="0"/>
                  <a:t> and Quadratics</a:t>
                </a:r>
              </a:p>
            </p:txBody>
          </p:sp>
        </mc:Choice>
        <mc:Fallback xmlns="">
          <p:sp>
            <p:nvSpPr>
              <p:cNvPr id="115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3"/>
              </p:nvPr>
            </p:nvSpPr>
            <p:spPr>
              <a:xfrm>
                <a:off x="171125" y="1999488"/>
                <a:ext cx="4794919" cy="600075"/>
              </a:xfrm>
              <a:blipFill>
                <a:blip r:embed="rId8"/>
                <a:stretch>
                  <a:fillRect l="-1906" b="-23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359189" y="1088996"/>
            <a:ext cx="6580262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1a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171125" y="4043440"/>
            <a:ext cx="6580262" cy="600075"/>
          </a:xfrm>
        </p:spPr>
        <p:txBody>
          <a:bodyPr>
            <a:normAutofit/>
          </a:bodyPr>
          <a:lstStyle/>
          <a:p>
            <a:r>
              <a:rPr lang="en-GB" sz="2400" dirty="0"/>
              <a:t>Differentiating Multiple Terms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116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2"/>
    </mc:Choice>
    <mc:Fallback xmlns="">
      <p:transition spd="slow" advTm="6442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7"/>
              <p:cNvSpPr txBox="1">
                <a:spLocks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the co-ordinates of the stationary points on the curve with equation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  <a:blipFill>
                <a:blip r:embed="rId6"/>
                <a:stretch>
                  <a:fillRect l="-1242" r="-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NATURE OF STATIONARY POINTS</a:t>
            </a:r>
          </a:p>
        </p:txBody>
      </p:sp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Review Exercise 2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5276556" y="2414948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Solution Review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7"/>
              <p:cNvSpPr txBox="1">
                <a:spLocks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Now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+36=6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Putting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implies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stationary points are: (2,30) and (3,29).</a:t>
                </a:r>
              </a:p>
            </p:txBody>
          </p:sp>
        </mc:Choice>
        <mc:Fallback xmlns="">
          <p:sp>
            <p:nvSpPr>
              <p:cNvPr id="1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  <a:blipFill>
                <a:blip r:embed="rId7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664CC348-61B1-48D9-94D9-6183F76974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 and put it equal to 0.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original equation to find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664CC348-61B1-48D9-94D9-6183F7697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  <a:blipFill>
                <a:blip r:embed="rId8"/>
                <a:stretch>
                  <a:fillRect l="-1713" t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AB359597-36CC-457A-8031-977F5E64B777}"/>
              </a:ext>
            </a:extLst>
          </p:cNvPr>
          <p:cNvSpPr txBox="1">
            <a:spLocks/>
          </p:cNvSpPr>
          <p:nvPr/>
        </p:nvSpPr>
        <p:spPr>
          <a:xfrm>
            <a:off x="171125" y="2195233"/>
            <a:ext cx="510543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Steps for Finding SP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764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0"/>
    </mc:Choice>
    <mc:Fallback xmlns="">
      <p:transition spd="slow" advTm="261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7"/>
              <p:cNvSpPr txBox="1">
                <a:spLocks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the co-ordinates of the stationary points on the curve with equation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  <a:blipFill>
                <a:blip r:embed="rId6"/>
                <a:stretch>
                  <a:fillRect l="-1242" r="-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NATURE OF STATIONARY POINTS</a:t>
            </a:r>
          </a:p>
        </p:txBody>
      </p:sp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Review Exercise 2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5276556" y="2414948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Solution Review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7"/>
              <p:cNvSpPr txBox="1">
                <a:spLocks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Now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+36=6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Putting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implies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stationary points are: </a:t>
                </a:r>
                <a:r>
                  <a:rPr lang="en-GB" sz="2200" b="1" dirty="0">
                    <a:solidFill>
                      <a:srgbClr val="FF0000"/>
                    </a:solidFill>
                  </a:rPr>
                  <a:t>(2,30) </a:t>
                </a:r>
                <a:r>
                  <a:rPr lang="en-GB" sz="2200" dirty="0">
                    <a:solidFill>
                      <a:srgbClr val="0000FF"/>
                    </a:solidFill>
                  </a:rPr>
                  <a:t>and </a:t>
                </a:r>
                <a:r>
                  <a:rPr lang="en-GB" sz="2200" b="1" dirty="0">
                    <a:solidFill>
                      <a:srgbClr val="FF0000"/>
                    </a:solidFill>
                  </a:rPr>
                  <a:t>(3,29)</a:t>
                </a:r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  <a:blipFill>
                <a:blip r:embed="rId7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5F189EE9-9412-4101-BA32-B6E9DF60BC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 and put it equal to 0.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original equation to find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5F189EE9-9412-4101-BA32-B6E9DF60B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  <a:blipFill>
                <a:blip r:embed="rId8"/>
                <a:stretch>
                  <a:fillRect l="-1713" t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702417F7-2010-42A6-BE74-3BA60C719E85}"/>
              </a:ext>
            </a:extLst>
          </p:cNvPr>
          <p:cNvSpPr txBox="1">
            <a:spLocks/>
          </p:cNvSpPr>
          <p:nvPr/>
        </p:nvSpPr>
        <p:spPr>
          <a:xfrm>
            <a:off x="171125" y="2195233"/>
            <a:ext cx="510543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Steps for Finding SP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994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4"/>
    </mc:Choice>
    <mc:Fallback xmlns="">
      <p:transition spd="slow" advTm="1194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7"/>
              <p:cNvSpPr txBox="1">
                <a:spLocks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Find the co-ordinates of the stationary points on the curve with equation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7" y="1595158"/>
                <a:ext cx="6386967" cy="1027106"/>
              </a:xfrm>
              <a:prstGeom prst="rect">
                <a:avLst/>
              </a:prstGeom>
              <a:blipFill>
                <a:blip r:embed="rId6"/>
                <a:stretch>
                  <a:fillRect l="-1242" r="-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NATURE OF STATIONARY POINTS</a:t>
            </a:r>
          </a:p>
        </p:txBody>
      </p:sp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Review Exercise 2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5276556" y="2414948"/>
            <a:ext cx="6859389" cy="600075"/>
          </a:xfrm>
        </p:spPr>
        <p:txBody>
          <a:bodyPr>
            <a:noAutofit/>
          </a:bodyPr>
          <a:lstStyle/>
          <a:p>
            <a:r>
              <a:rPr lang="en-GB" sz="2400" dirty="0"/>
              <a:t>Solution Review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7"/>
              <p:cNvSpPr txBox="1">
                <a:spLocks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Now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+36=6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Putting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implies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stationary points are: (2,30) and (3,29).</a:t>
                </a:r>
              </a:p>
            </p:txBody>
          </p:sp>
        </mc:Choice>
        <mc:Fallback xmlns="">
          <p:sp>
            <p:nvSpPr>
              <p:cNvPr id="1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2972401"/>
                <a:ext cx="6386967" cy="2794408"/>
              </a:xfrm>
              <a:prstGeom prst="rect">
                <a:avLst/>
              </a:prstGeom>
              <a:blipFill>
                <a:blip r:embed="rId7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0A9B900D-7A00-4287-93B6-C6914E099E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 and put it equal to 0.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chemeClr val="bg1">
                        <a:lumMod val="65000"/>
                      </a:schemeClr>
                    </a:solidFill>
                  </a:rPr>
                  <a:t>.</a:t>
                </a:r>
              </a:p>
              <a:p>
                <a:pPr>
                  <a:lnSpc>
                    <a:spcPts val="3300"/>
                  </a:lnSpc>
                </a:pPr>
                <a:r>
                  <a:rPr lang="en-GB" sz="2200" dirty="0">
                    <a:solidFill>
                      <a:srgbClr val="0000FF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original equation to find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0A9B900D-7A00-4287-93B6-C6914E099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1" y="2885348"/>
                <a:ext cx="3912159" cy="3972652"/>
              </a:xfrm>
              <a:prstGeom prst="rect">
                <a:avLst/>
              </a:prstGeom>
              <a:blipFill>
                <a:blip r:embed="rId8"/>
                <a:stretch>
                  <a:fillRect l="-1713" t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751CC4DC-CB76-4F47-B3B9-B5363974B510}"/>
              </a:ext>
            </a:extLst>
          </p:cNvPr>
          <p:cNvSpPr txBox="1">
            <a:spLocks/>
          </p:cNvSpPr>
          <p:nvPr/>
        </p:nvSpPr>
        <p:spPr>
          <a:xfrm>
            <a:off x="171125" y="2195233"/>
            <a:ext cx="510543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Steps for Finding SP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5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1"/>
    </mc:Choice>
    <mc:Fallback xmlns="">
      <p:transition spd="slow" advTm="1031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FINDING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7"/>
              <p:cNvSpPr txBox="1">
                <a:spLocks/>
              </p:cNvSpPr>
              <p:nvPr/>
            </p:nvSpPr>
            <p:spPr>
              <a:xfrm>
                <a:off x="5276556" y="1411747"/>
                <a:ext cx="6650400" cy="52628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curve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passing through the point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(4, 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find the equation of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6" y="1411747"/>
                <a:ext cx="6650400" cy="5262843"/>
              </a:xfrm>
              <a:prstGeom prst="rect">
                <a:avLst/>
              </a:prstGeom>
              <a:blipFill>
                <a:blip r:embed="rId6"/>
                <a:stretch>
                  <a:fillRect l="-11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Review Exercise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It is possible to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find the constant of integration</a:t>
                </a:r>
                <a:r>
                  <a:rPr lang="en-GB" sz="21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, when you have: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0000FF"/>
                  </a:buClr>
                  <a:buAutoNum type="romanLcPeriod"/>
                </a:pPr>
                <a:r>
                  <a:rPr lang="en-GB" sz="2100" dirty="0">
                    <a:solidFill>
                      <a:srgbClr val="0000FF"/>
                    </a:solidFill>
                  </a:rPr>
                  <a:t>Any point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that the curve of the function passes through,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0000FF"/>
                  </a:buClr>
                  <a:buAutoNum type="romanLcPeriod"/>
                </a:pPr>
                <a:r>
                  <a:rPr lang="en-GB" sz="2100" dirty="0">
                    <a:solidFill>
                      <a:srgbClr val="0000FF"/>
                    </a:solidFill>
                  </a:rPr>
                  <a:t>Any value the function takes.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To find </a:t>
                </a:r>
                <a14:m>
                  <m:oMath xmlns:m="http://schemas.openxmlformats.org/officeDocument/2006/math">
                    <m:r>
                      <a:rPr lang="en-GB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: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integrate the function </a:t>
                </a:r>
                <a:r>
                  <a:rPr lang="en-GB" sz="2100" dirty="0">
                    <a:solidFill>
                      <a:srgbClr val="0000FF"/>
                    </a:solidFill>
                  </a:rPr>
                  <a:t>and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substitute values </a:t>
                </a:r>
                <a14:m>
                  <m:oMath xmlns:m="http://schemas.openxmlformats.org/officeDocument/2006/math">
                    <m:r>
                      <a:rPr lang="en-GB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100" dirty="0">
                    <a:solidFill>
                      <a:srgbClr val="0000FF"/>
                    </a:solidFill>
                  </a:rPr>
                  <a:t>of a point on the curve or the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value of a function </a:t>
                </a:r>
                <a:r>
                  <a:rPr lang="en-GB" sz="2100" dirty="0">
                    <a:solidFill>
                      <a:srgbClr val="0000FF"/>
                    </a:solidFill>
                  </a:rPr>
                  <a:t>at a given point </a:t>
                </a:r>
                <a14:m>
                  <m:oMath xmlns:m="http://schemas.openxmlformats.org/officeDocument/2006/math">
                    <m:r>
                      <a:rPr lang="en-GB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into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integral function</a:t>
                </a:r>
                <a:r>
                  <a:rPr lang="en-GB" sz="2100" dirty="0">
                    <a:solidFill>
                      <a:srgbClr val="0000FF"/>
                    </a:solidFill>
                  </a:rPr>
                  <a:t>.  Then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 solve equation to find </a:t>
                </a:r>
                <a14:m>
                  <m:oMath xmlns:m="http://schemas.openxmlformats.org/officeDocument/2006/math">
                    <m:r>
                      <a:rPr lang="en-GB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  <a:blipFill>
                <a:blip r:embed="rId7"/>
                <a:stretch>
                  <a:fillRect l="-1442" b="-47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0054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844"/>
    </mc:Choice>
    <mc:Fallback xmlns="">
      <p:transition spd="slow" advTm="59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FINDING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7"/>
              <p:cNvSpPr txBox="1">
                <a:spLocks/>
              </p:cNvSpPr>
              <p:nvPr/>
            </p:nvSpPr>
            <p:spPr>
              <a:xfrm>
                <a:off x="5276556" y="1411747"/>
                <a:ext cx="6650400" cy="52628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curve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passing through the point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(4, 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find the equation of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 </a:t>
                </a:r>
              </a:p>
            </p:txBody>
          </p:sp>
        </mc:Choice>
        <mc:Fallback xmlns="">
          <p:sp>
            <p:nvSpPr>
              <p:cNvPr id="2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6" y="1411747"/>
                <a:ext cx="6650400" cy="5262843"/>
              </a:xfrm>
              <a:prstGeom prst="rect">
                <a:avLst/>
              </a:prstGeom>
              <a:blipFill>
                <a:blip r:embed="rId6"/>
                <a:stretch>
                  <a:fillRect l="-11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Review Exercise 3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276555" y="2946136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7171FF"/>
                    </a:solidFill>
                  </a:rPr>
                  <a:t>It is possible to </a:t>
                </a:r>
                <a:r>
                  <a:rPr lang="en-GB" sz="2100" dirty="0">
                    <a:solidFill>
                      <a:srgbClr val="FF8F8F"/>
                    </a:solidFill>
                  </a:rPr>
                  <a:t>find the constant of integration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, when you have: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point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err="1" smtClean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 err="1" smtClean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 dirty="0" err="1" smtClean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 dirty="0" smtClean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that the curve of the function passes through,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value the function takes.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FF8F8F"/>
                    </a:solidFill>
                  </a:rPr>
                  <a:t>To find </a:t>
                </a:r>
                <a14:m>
                  <m:oMath xmlns:m="http://schemas.openxmlformats.org/officeDocument/2006/math">
                    <m:r>
                      <a:rPr lang="en-GB" sz="2100" b="0" i="1" dirty="0" smtClean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: integrate the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and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substitute values </a:t>
                </a:r>
                <a14:m>
                  <m:oMath xmlns:m="http://schemas.openxmlformats.org/officeDocument/2006/math">
                    <m:r>
                      <a:rPr lang="en-GB" sz="2100" b="0" i="1" smtClean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b="0" i="1" smtClean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b="0" i="1" smtClean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b="0" i="1" smtClean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b="0" i="1" smtClean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 </a:t>
                </a:r>
                <a:r>
                  <a:rPr lang="en-GB" sz="2100" dirty="0">
                    <a:solidFill>
                      <a:srgbClr val="7171FF"/>
                    </a:solidFill>
                  </a:rPr>
                  <a:t>of a point on the curve or the </a:t>
                </a:r>
                <a:r>
                  <a:rPr lang="en-GB" sz="2100" dirty="0">
                    <a:solidFill>
                      <a:srgbClr val="FF8F8F"/>
                    </a:solidFill>
                  </a:rPr>
                  <a:t>value of a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at a given point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100" b="0" i="1" dirty="0" smtClean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100" b="0" i="1" dirty="0" smtClean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b="0" i="1" dirty="0" smtClean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b="0" i="1" dirty="0" smtClean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100" b="0" i="1" dirty="0" smtClean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100" b="0" i="1" dirty="0" smtClean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into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integral function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.  Then</a:t>
                </a:r>
                <a:r>
                  <a:rPr lang="en-GB" sz="2100" b="1" dirty="0">
                    <a:solidFill>
                      <a:srgbClr val="7171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solve equation to find </a:t>
                </a:r>
                <a14:m>
                  <m:oMath xmlns:m="http://schemas.openxmlformats.org/officeDocument/2006/math">
                    <m:r>
                      <a:rPr lang="en-GB" sz="2100" b="0" i="1" dirty="0" smtClean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  <a:blipFill>
                <a:blip r:embed="rId7"/>
                <a:stretch>
                  <a:fillRect l="-1442" b="-4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2370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22"/>
    </mc:Choice>
    <mc:Fallback xmlns="">
      <p:transition spd="slow" advTm="9622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FINDING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7"/>
              <p:cNvSpPr txBox="1">
                <a:spLocks/>
              </p:cNvSpPr>
              <p:nvPr/>
            </p:nvSpPr>
            <p:spPr>
              <a:xfrm>
                <a:off x="5276556" y="1411747"/>
                <a:ext cx="6650400" cy="52628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curve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passing through the point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(4, 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find the equation of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 </a:t>
                </a:r>
              </a:p>
            </p:txBody>
          </p:sp>
        </mc:Choice>
        <mc:Fallback xmlns="">
          <p:sp>
            <p:nvSpPr>
              <p:cNvPr id="2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6" y="1411747"/>
                <a:ext cx="6650400" cy="5262843"/>
              </a:xfrm>
              <a:prstGeom prst="rect">
                <a:avLst/>
              </a:prstGeom>
              <a:blipFill>
                <a:blip r:embed="rId6"/>
                <a:stretch>
                  <a:fillRect l="-11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Review Exercise 3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276555" y="2946136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7171FF"/>
                    </a:solidFill>
                  </a:rPr>
                  <a:t>It is possible to </a:t>
                </a:r>
                <a:r>
                  <a:rPr lang="en-GB" sz="2100" dirty="0">
                    <a:solidFill>
                      <a:srgbClr val="FF8F8F"/>
                    </a:solidFill>
                  </a:rPr>
                  <a:t>find the constant of integration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, when you have: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point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that the curve of the function passes through,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value the function takes.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FF8F8F"/>
                    </a:solidFill>
                  </a:rPr>
                  <a:t>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: integrate the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and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substitute values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 </a:t>
                </a:r>
                <a:r>
                  <a:rPr lang="en-GB" sz="2100" dirty="0">
                    <a:solidFill>
                      <a:srgbClr val="7171FF"/>
                    </a:solidFill>
                  </a:rPr>
                  <a:t>of a point on the curve or the </a:t>
                </a:r>
                <a:r>
                  <a:rPr lang="en-GB" sz="2100" dirty="0">
                    <a:solidFill>
                      <a:srgbClr val="FF8F8F"/>
                    </a:solidFill>
                  </a:rPr>
                  <a:t>value of a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at a given point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into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integral function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.  Then</a:t>
                </a:r>
                <a:r>
                  <a:rPr lang="en-GB" sz="2100" b="1" dirty="0">
                    <a:solidFill>
                      <a:srgbClr val="7171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solve equation 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  <a:blipFill>
                <a:blip r:embed="rId7"/>
                <a:stretch>
                  <a:fillRect l="-1442" b="-4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1298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7"/>
    </mc:Choice>
    <mc:Fallback xmlns="">
      <p:transition spd="slow" advTm="1937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FINDING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7"/>
              <p:cNvSpPr txBox="1">
                <a:spLocks/>
              </p:cNvSpPr>
              <p:nvPr/>
            </p:nvSpPr>
            <p:spPr>
              <a:xfrm>
                <a:off x="5276556" y="1411747"/>
                <a:ext cx="6650400" cy="52628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curve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passing through the point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(4, 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find the equation of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en-GB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GB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 </a:t>
                </a:r>
              </a:p>
            </p:txBody>
          </p:sp>
        </mc:Choice>
        <mc:Fallback xmlns="">
          <p:sp>
            <p:nvSpPr>
              <p:cNvPr id="2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6" y="1411747"/>
                <a:ext cx="6650400" cy="5262843"/>
              </a:xfrm>
              <a:prstGeom prst="rect">
                <a:avLst/>
              </a:prstGeom>
              <a:blipFill>
                <a:blip r:embed="rId6"/>
                <a:stretch>
                  <a:fillRect l="-11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Review Exercise 3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276555" y="2946136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7171FF"/>
                    </a:solidFill>
                  </a:rPr>
                  <a:t>It is possible to </a:t>
                </a:r>
                <a:r>
                  <a:rPr lang="en-GB" sz="2100" dirty="0">
                    <a:solidFill>
                      <a:srgbClr val="FF8F8F"/>
                    </a:solidFill>
                  </a:rPr>
                  <a:t>find the constant of integration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, when you have: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point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that the curve of the function passes through,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value the function takes.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FF8F8F"/>
                    </a:solidFill>
                  </a:rPr>
                  <a:t>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: integrate the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and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substitute values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 </a:t>
                </a:r>
                <a:r>
                  <a:rPr lang="en-GB" sz="2100" dirty="0">
                    <a:solidFill>
                      <a:srgbClr val="7171FF"/>
                    </a:solidFill>
                  </a:rPr>
                  <a:t>of a point on the curve or the </a:t>
                </a:r>
                <a:r>
                  <a:rPr lang="en-GB" sz="2100" dirty="0">
                    <a:solidFill>
                      <a:srgbClr val="FF8F8F"/>
                    </a:solidFill>
                  </a:rPr>
                  <a:t>value of a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at a given point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into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integral function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.  Then</a:t>
                </a:r>
                <a:r>
                  <a:rPr lang="en-GB" sz="2100" b="1" dirty="0">
                    <a:solidFill>
                      <a:srgbClr val="7171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solve equation 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  <a:blipFill>
                <a:blip r:embed="rId7"/>
                <a:stretch>
                  <a:fillRect l="-1442" b="-4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1811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66"/>
    </mc:Choice>
    <mc:Fallback xmlns="">
      <p:transition spd="slow" advTm="6766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FINDING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7"/>
              <p:cNvSpPr txBox="1">
                <a:spLocks/>
              </p:cNvSpPr>
              <p:nvPr/>
            </p:nvSpPr>
            <p:spPr>
              <a:xfrm>
                <a:off x="5276556" y="1411747"/>
                <a:ext cx="6650400" cy="52628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curve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passing through the point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(4, 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find the equation of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2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sz="22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 </a:t>
                </a:r>
              </a:p>
            </p:txBody>
          </p:sp>
        </mc:Choice>
        <mc:Fallback xmlns="">
          <p:sp>
            <p:nvSpPr>
              <p:cNvPr id="2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6" y="1411747"/>
                <a:ext cx="6650400" cy="5262843"/>
              </a:xfrm>
              <a:prstGeom prst="rect">
                <a:avLst/>
              </a:prstGeom>
              <a:blipFill>
                <a:blip r:embed="rId6"/>
                <a:stretch>
                  <a:fillRect l="-11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Review Exercise 3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276555" y="2946136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7171FF"/>
                    </a:solidFill>
                  </a:rPr>
                  <a:t>It is possible to </a:t>
                </a:r>
                <a:r>
                  <a:rPr lang="en-GB" sz="2100" dirty="0">
                    <a:solidFill>
                      <a:srgbClr val="FF8F8F"/>
                    </a:solidFill>
                  </a:rPr>
                  <a:t>find the constant of integration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, when you have: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point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that the curve of the function passes through,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value the function takes.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FF8F8F"/>
                    </a:solidFill>
                  </a:rPr>
                  <a:t>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: integrate the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and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substitute values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 </a:t>
                </a:r>
                <a:r>
                  <a:rPr lang="en-GB" sz="2100" dirty="0">
                    <a:solidFill>
                      <a:srgbClr val="7171FF"/>
                    </a:solidFill>
                  </a:rPr>
                  <a:t>of a point on the curve or the </a:t>
                </a:r>
                <a:r>
                  <a:rPr lang="en-GB" sz="2100" dirty="0">
                    <a:solidFill>
                      <a:srgbClr val="FF8F8F"/>
                    </a:solidFill>
                  </a:rPr>
                  <a:t>value of a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at a given point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into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integral function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.  Then</a:t>
                </a:r>
                <a:r>
                  <a:rPr lang="en-GB" sz="2100" b="1" dirty="0">
                    <a:solidFill>
                      <a:srgbClr val="7171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solve equation 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  <a:blipFill>
                <a:blip r:embed="rId7"/>
                <a:stretch>
                  <a:fillRect l="-1442" b="-4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2714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2"/>
    </mc:Choice>
    <mc:Fallback xmlns="">
      <p:transition spd="slow" advTm="6302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FINDING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7"/>
              <p:cNvSpPr txBox="1">
                <a:spLocks/>
              </p:cNvSpPr>
              <p:nvPr/>
            </p:nvSpPr>
            <p:spPr>
              <a:xfrm>
                <a:off x="5276556" y="1411747"/>
                <a:ext cx="6650400" cy="52628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curve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passing through the point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(4, 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find the equation of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 </a:t>
                </a:r>
              </a:p>
            </p:txBody>
          </p:sp>
        </mc:Choice>
        <mc:Fallback xmlns="">
          <p:sp>
            <p:nvSpPr>
              <p:cNvPr id="2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6" y="1411747"/>
                <a:ext cx="6650400" cy="5262843"/>
              </a:xfrm>
              <a:prstGeom prst="rect">
                <a:avLst/>
              </a:prstGeom>
              <a:blipFill>
                <a:blip r:embed="rId6"/>
                <a:stretch>
                  <a:fillRect l="-11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Review Exercise 3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276555" y="2946136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7171FF"/>
                    </a:solidFill>
                  </a:rPr>
                  <a:t>It is possible to </a:t>
                </a:r>
                <a:r>
                  <a:rPr lang="en-GB" sz="2100" dirty="0">
                    <a:solidFill>
                      <a:srgbClr val="FF8F8F"/>
                    </a:solidFill>
                  </a:rPr>
                  <a:t>find the constant of integration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, when you have: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point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that the curve of the function passes through,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value the function takes.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FF8F8F"/>
                    </a:solidFill>
                  </a:rPr>
                  <a:t>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: integrate the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and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substitute values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 </a:t>
                </a:r>
                <a:r>
                  <a:rPr lang="en-GB" sz="2100" dirty="0">
                    <a:solidFill>
                      <a:srgbClr val="7171FF"/>
                    </a:solidFill>
                  </a:rPr>
                  <a:t>of a point on the curve or the </a:t>
                </a:r>
                <a:r>
                  <a:rPr lang="en-GB" sz="2100" dirty="0">
                    <a:solidFill>
                      <a:srgbClr val="FF8F8F"/>
                    </a:solidFill>
                  </a:rPr>
                  <a:t>value of a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at a given point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into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integral function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.  Then</a:t>
                </a:r>
                <a:r>
                  <a:rPr lang="en-GB" sz="2100" b="1" dirty="0">
                    <a:solidFill>
                      <a:srgbClr val="7171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solve equation 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  <a:blipFill>
                <a:blip r:embed="rId7"/>
                <a:stretch>
                  <a:fillRect l="-1442" b="-4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5181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9"/>
    </mc:Choice>
    <mc:Fallback xmlns="">
      <p:transition spd="slow" advTm="1519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FINDING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7"/>
              <p:cNvSpPr txBox="1">
                <a:spLocks/>
              </p:cNvSpPr>
              <p:nvPr/>
            </p:nvSpPr>
            <p:spPr>
              <a:xfrm>
                <a:off x="5276556" y="1411747"/>
                <a:ext cx="6650400" cy="52628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curve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passing through the point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(4, 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find the equation of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 Therefore</a:t>
                </a: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 </a:t>
                </a:r>
                <a:endParaRPr lang="en-GB" sz="2200" b="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5/2+1</m:t>
                          </m:r>
                        </m:den>
                      </m:f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−1/2+1</m:t>
                          </m:r>
                        </m:den>
                      </m:f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6" y="1411747"/>
                <a:ext cx="6650400" cy="5262843"/>
              </a:xfrm>
              <a:prstGeom prst="rect">
                <a:avLst/>
              </a:prstGeom>
              <a:blipFill>
                <a:blip r:embed="rId6"/>
                <a:stretch>
                  <a:fillRect l="-11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Review Exercise 3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276555" y="2946136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7171FF"/>
                    </a:solidFill>
                  </a:rPr>
                  <a:t>It is possible to </a:t>
                </a:r>
                <a:r>
                  <a:rPr lang="en-GB" sz="2100" dirty="0">
                    <a:solidFill>
                      <a:srgbClr val="FF8F8F"/>
                    </a:solidFill>
                  </a:rPr>
                  <a:t>find the constant of integration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, when you have: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point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that the curve of the function passes through,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value the function takes.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FF8F8F"/>
                    </a:solidFill>
                  </a:rPr>
                  <a:t>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: integrate the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and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substitute values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 </a:t>
                </a:r>
                <a:r>
                  <a:rPr lang="en-GB" sz="2100" dirty="0">
                    <a:solidFill>
                      <a:srgbClr val="7171FF"/>
                    </a:solidFill>
                  </a:rPr>
                  <a:t>of a point on the curve or the </a:t>
                </a:r>
                <a:r>
                  <a:rPr lang="en-GB" sz="2100" dirty="0">
                    <a:solidFill>
                      <a:srgbClr val="FF8F8F"/>
                    </a:solidFill>
                  </a:rPr>
                  <a:t>value of a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at a given point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into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integral function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.  Then</a:t>
                </a:r>
                <a:r>
                  <a:rPr lang="en-GB" sz="2100" b="1" dirty="0">
                    <a:solidFill>
                      <a:srgbClr val="7171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solve equation 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  <a:blipFill>
                <a:blip r:embed="rId7"/>
                <a:stretch>
                  <a:fillRect l="-1442" b="-4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7"/>
              <p:cNvSpPr txBox="1">
                <a:spLocks/>
              </p:cNvSpPr>
              <p:nvPr/>
            </p:nvSpPr>
            <p:spPr>
              <a:xfrm>
                <a:off x="5349666" y="5180097"/>
                <a:ext cx="6697350" cy="19844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750" b="1" dirty="0">
                    <a:solidFill>
                      <a:srgbClr val="FF0000"/>
                    </a:solidFill>
                  </a:rPr>
                  <a:t>Rules for Integration:  </a:t>
                </a:r>
                <a:r>
                  <a:rPr lang="en-GB" sz="175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75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75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75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5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1750" dirty="0">
                    <a:solidFill>
                      <a:srgbClr val="0000FF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GB" sz="175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75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75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75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GB" sz="175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75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sSup>
                      <m:sSupPr>
                        <m:ctrlPr>
                          <a:rPr lang="en-GB" sz="175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≠−1</m:t>
                    </m:r>
                  </m:oMath>
                </a14:m>
                <a:endParaRPr lang="en-GB" sz="175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75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GB" sz="175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1750" dirty="0">
                    <a:solidFill>
                      <a:srgbClr val="0000FF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175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sSup>
                      <m:sSupPr>
                        <m:ctrlPr>
                          <a:rPr lang="en-GB" sz="175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GB" sz="175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75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75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175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75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≠−1</m:t>
                    </m:r>
                  </m:oMath>
                </a14:m>
                <a:endParaRPr lang="en-GB" sz="175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750" dirty="0">
                    <a:solidFill>
                      <a:srgbClr val="0000FF"/>
                    </a:solidFill>
                  </a:rPr>
                  <a:t>For polynomials, apply rule for integration separately to each term.</a:t>
                </a:r>
              </a:p>
            </p:txBody>
          </p:sp>
        </mc:Choice>
        <mc:Fallback xmlns="">
          <p:sp>
            <p:nvSpPr>
              <p:cNvPr id="11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666" y="5180097"/>
                <a:ext cx="6697350" cy="1984494"/>
              </a:xfrm>
              <a:prstGeom prst="rect">
                <a:avLst/>
              </a:prstGeom>
              <a:blipFill>
                <a:blip r:embed="rId8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1167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73"/>
    </mc:Choice>
    <mc:Fallback xmlns="">
      <p:transition spd="slow" advTm="289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7"/>
              <p:cNvSpPr txBox="1">
                <a:spLocks/>
              </p:cNvSpPr>
              <p:nvPr/>
            </p:nvSpPr>
            <p:spPr>
              <a:xfrm>
                <a:off x="5332579" y="1634798"/>
                <a:ext cx="6606872" cy="52232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sz="24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then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sSup>
                        <m:sSup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579" y="1634798"/>
                <a:ext cx="6606872" cy="5223201"/>
              </a:xfrm>
              <a:prstGeom prst="rect">
                <a:avLst/>
              </a:prstGeom>
              <a:blipFill>
                <a:blip r:embed="rId6"/>
                <a:stretch>
                  <a:fillRect l="-1476" t="-4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DIFFERENTIATING FUNCTIONS WITH TWO OR MORE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/>
              <p:cNvSpPr txBox="1">
                <a:spLocks/>
              </p:cNvSpPr>
              <p:nvPr/>
            </p:nvSpPr>
            <p:spPr>
              <a:xfrm>
                <a:off x="171125" y="2523161"/>
                <a:ext cx="4892818" cy="41643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Recall that for all real values of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and for constant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200" dirty="0"/>
                  <a:t>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𝒏𝒙</m:t>
                        </m:r>
                      </m:e>
                      <m:sup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then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are the differentiated expressions of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respectively.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25" y="2523161"/>
                <a:ext cx="4892818" cy="4164308"/>
              </a:xfrm>
              <a:prstGeom prst="rect">
                <a:avLst/>
              </a:prstGeom>
              <a:blipFill>
                <a:blip r:embed="rId7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 Placeholder 6"/>
              <p:cNvSpPr>
                <a:spLocks noGrp="1"/>
              </p:cNvSpPr>
              <p:nvPr>
                <p:ph type="body" idx="13"/>
              </p:nvPr>
            </p:nvSpPr>
            <p:spPr>
              <a:xfrm>
                <a:off x="171125" y="1999488"/>
                <a:ext cx="4794919" cy="600075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/>
                  <a:t>Powers of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400" dirty="0"/>
                  <a:t> and Quadratics</a:t>
                </a:r>
              </a:p>
            </p:txBody>
          </p:sp>
        </mc:Choice>
        <mc:Fallback xmlns="">
          <p:sp>
            <p:nvSpPr>
              <p:cNvPr id="115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3"/>
              </p:nvPr>
            </p:nvSpPr>
            <p:spPr>
              <a:xfrm>
                <a:off x="171125" y="1999488"/>
                <a:ext cx="4794919" cy="600075"/>
              </a:xfrm>
              <a:blipFill>
                <a:blip r:embed="rId8"/>
                <a:stretch>
                  <a:fillRect l="-1906" b="-23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359189" y="1088996"/>
            <a:ext cx="6580262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1a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171125" y="4043440"/>
            <a:ext cx="6580262" cy="600075"/>
          </a:xfrm>
        </p:spPr>
        <p:txBody>
          <a:bodyPr>
            <a:normAutofit/>
          </a:bodyPr>
          <a:lstStyle/>
          <a:p>
            <a:r>
              <a:rPr lang="en-GB" sz="2400" dirty="0"/>
              <a:t>Differentiating Multiple Terms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27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3"/>
    </mc:Choice>
    <mc:Fallback xmlns="">
      <p:transition spd="slow" advTm="3863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FINDING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7"/>
              <p:cNvSpPr txBox="1">
                <a:spLocks/>
              </p:cNvSpPr>
              <p:nvPr/>
            </p:nvSpPr>
            <p:spPr>
              <a:xfrm>
                <a:off x="5276556" y="1411747"/>
                <a:ext cx="6650400" cy="52628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curve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passing through the point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(4, 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find the equation of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en-GB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GB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 Therefore</a:t>
                </a: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 </a:t>
                </a:r>
                <a:endParaRPr lang="en-GB" sz="2200" b="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sz="2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GB" sz="2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GB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GB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6" y="1411747"/>
                <a:ext cx="6650400" cy="5262843"/>
              </a:xfrm>
              <a:prstGeom prst="rect">
                <a:avLst/>
              </a:prstGeom>
              <a:blipFill>
                <a:blip r:embed="rId6"/>
                <a:stretch>
                  <a:fillRect l="-11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Review Exercise 3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276555" y="2946136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7171FF"/>
                    </a:solidFill>
                  </a:rPr>
                  <a:t>It is possible to </a:t>
                </a:r>
                <a:r>
                  <a:rPr lang="en-GB" sz="2100" dirty="0">
                    <a:solidFill>
                      <a:srgbClr val="FF8F8F"/>
                    </a:solidFill>
                  </a:rPr>
                  <a:t>find the constant of integration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, when you have: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point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that the curve of the function passes through,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value the function takes.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FF8F8F"/>
                    </a:solidFill>
                  </a:rPr>
                  <a:t>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: integrate the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and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substitute values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 </a:t>
                </a:r>
                <a:r>
                  <a:rPr lang="en-GB" sz="2100" dirty="0">
                    <a:solidFill>
                      <a:srgbClr val="7171FF"/>
                    </a:solidFill>
                  </a:rPr>
                  <a:t>of a point on the curve or the </a:t>
                </a:r>
                <a:r>
                  <a:rPr lang="en-GB" sz="2100" dirty="0">
                    <a:solidFill>
                      <a:srgbClr val="FF8F8F"/>
                    </a:solidFill>
                  </a:rPr>
                  <a:t>value of a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at a given point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into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integral function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.  Then</a:t>
                </a:r>
                <a:r>
                  <a:rPr lang="en-GB" sz="2100" b="1" dirty="0">
                    <a:solidFill>
                      <a:srgbClr val="7171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solve equation 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  <a:blipFill>
                <a:blip r:embed="rId7"/>
                <a:stretch>
                  <a:fillRect l="-1442" b="-4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7"/>
              <p:cNvSpPr txBox="1">
                <a:spLocks/>
              </p:cNvSpPr>
              <p:nvPr/>
            </p:nvSpPr>
            <p:spPr>
              <a:xfrm>
                <a:off x="5349666" y="5180097"/>
                <a:ext cx="6697350" cy="19844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750" b="1" dirty="0">
                    <a:solidFill>
                      <a:srgbClr val="FF0000"/>
                    </a:solidFill>
                  </a:rPr>
                  <a:t>Rules for Integration:  </a:t>
                </a:r>
                <a:r>
                  <a:rPr lang="en-GB" sz="175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75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75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75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5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1750" dirty="0">
                    <a:solidFill>
                      <a:srgbClr val="0000FF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GB" sz="175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75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75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75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GB" sz="175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75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sSup>
                      <m:sSupPr>
                        <m:ctrlPr>
                          <a:rPr lang="en-GB" sz="175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≠−1</m:t>
                    </m:r>
                  </m:oMath>
                </a14:m>
                <a:endParaRPr lang="en-GB" sz="175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75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17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17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17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7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17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sSup>
                      <m:sSupPr>
                        <m:ctrlPr>
                          <a:rPr lang="en-GB" sz="17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7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sz="1750" dirty="0">
                    <a:solidFill>
                      <a:srgbClr val="0000FF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GB" sz="17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17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7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7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17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7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GB" sz="17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GB" sz="17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7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sSup>
                      <m:sSupPr>
                        <m:ctrlPr>
                          <a:rPr lang="en-GB" sz="17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7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GB" sz="17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7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GB" sz="175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75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175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175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75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≠−1</m:t>
                    </m:r>
                  </m:oMath>
                </a14:m>
                <a:endParaRPr lang="en-GB" sz="175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750" dirty="0">
                    <a:solidFill>
                      <a:srgbClr val="0000FF"/>
                    </a:solidFill>
                  </a:rPr>
                  <a:t>For polynomials, apply rule for integration separately to each term.</a:t>
                </a:r>
              </a:p>
            </p:txBody>
          </p:sp>
        </mc:Choice>
        <mc:Fallback xmlns="">
          <p:sp>
            <p:nvSpPr>
              <p:cNvPr id="11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666" y="5180097"/>
                <a:ext cx="6697350" cy="1984494"/>
              </a:xfrm>
              <a:prstGeom prst="rect">
                <a:avLst/>
              </a:prstGeom>
              <a:blipFill>
                <a:blip r:embed="rId8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716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8"/>
    </mc:Choice>
    <mc:Fallback xmlns="">
      <p:transition spd="slow" advTm="6488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FINDING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7"/>
              <p:cNvSpPr txBox="1">
                <a:spLocks/>
              </p:cNvSpPr>
              <p:nvPr/>
            </p:nvSpPr>
            <p:spPr>
              <a:xfrm>
                <a:off x="5276556" y="1411747"/>
                <a:ext cx="6650400" cy="52628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curve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passing through the point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(4, 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find the equation of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en-GB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GB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 Therefore</a:t>
                </a: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 </a:t>
                </a:r>
                <a:endParaRPr lang="en-GB" sz="2200" b="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sz="2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GB" sz="2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GB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−1/2+1</m:t>
                          </m:r>
                        </m:den>
                      </m:f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6" y="1411747"/>
                <a:ext cx="6650400" cy="5262843"/>
              </a:xfrm>
              <a:prstGeom prst="rect">
                <a:avLst/>
              </a:prstGeom>
              <a:blipFill>
                <a:blip r:embed="rId6"/>
                <a:stretch>
                  <a:fillRect l="-11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Review Exercise 3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276555" y="2946136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7171FF"/>
                    </a:solidFill>
                  </a:rPr>
                  <a:t>It is possible to </a:t>
                </a:r>
                <a:r>
                  <a:rPr lang="en-GB" sz="2100" dirty="0">
                    <a:solidFill>
                      <a:srgbClr val="FF8F8F"/>
                    </a:solidFill>
                  </a:rPr>
                  <a:t>find the constant of integration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, when you have: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point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that the curve of the function passes through,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value the function takes.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FF8F8F"/>
                    </a:solidFill>
                  </a:rPr>
                  <a:t>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: integrate the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and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substitute values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 </a:t>
                </a:r>
                <a:r>
                  <a:rPr lang="en-GB" sz="2100" dirty="0">
                    <a:solidFill>
                      <a:srgbClr val="7171FF"/>
                    </a:solidFill>
                  </a:rPr>
                  <a:t>of a point on the curve or the </a:t>
                </a:r>
                <a:r>
                  <a:rPr lang="en-GB" sz="2100" dirty="0">
                    <a:solidFill>
                      <a:srgbClr val="FF8F8F"/>
                    </a:solidFill>
                  </a:rPr>
                  <a:t>value of a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at a given point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into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integral function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.  Then</a:t>
                </a:r>
                <a:r>
                  <a:rPr lang="en-GB" sz="2100" b="1" dirty="0">
                    <a:solidFill>
                      <a:srgbClr val="7171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solve equation 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  <a:blipFill>
                <a:blip r:embed="rId7"/>
                <a:stretch>
                  <a:fillRect l="-1442" b="-4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7"/>
              <p:cNvSpPr txBox="1">
                <a:spLocks/>
              </p:cNvSpPr>
              <p:nvPr/>
            </p:nvSpPr>
            <p:spPr>
              <a:xfrm>
                <a:off x="5349666" y="5180097"/>
                <a:ext cx="6697350" cy="19844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750" b="1" dirty="0">
                    <a:solidFill>
                      <a:srgbClr val="FF0000"/>
                    </a:solidFill>
                  </a:rPr>
                  <a:t>Rules for Integration:  </a:t>
                </a:r>
                <a:r>
                  <a:rPr lang="en-GB" sz="175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75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75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75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5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1750" dirty="0">
                    <a:solidFill>
                      <a:srgbClr val="0000FF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GB" sz="175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75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75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75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GB" sz="175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75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sSup>
                      <m:sSupPr>
                        <m:ctrlPr>
                          <a:rPr lang="en-GB" sz="175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≠−1</m:t>
                    </m:r>
                  </m:oMath>
                </a14:m>
                <a:endParaRPr lang="en-GB" sz="175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75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17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17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17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7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17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sSup>
                      <m:sSupPr>
                        <m:ctrlPr>
                          <a:rPr lang="en-GB" sz="17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7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sz="1750" dirty="0">
                    <a:solidFill>
                      <a:srgbClr val="0000FF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GB" sz="17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17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7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7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17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7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GB" sz="17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GB" sz="17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7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sSup>
                      <m:sSupPr>
                        <m:ctrlPr>
                          <a:rPr lang="en-GB" sz="17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7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GB" sz="17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7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GB" sz="175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75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175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175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75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≠−1</m:t>
                    </m:r>
                  </m:oMath>
                </a14:m>
                <a:endParaRPr lang="en-GB" sz="175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750" dirty="0">
                    <a:solidFill>
                      <a:srgbClr val="0000FF"/>
                    </a:solidFill>
                  </a:rPr>
                  <a:t>For polynomials, apply rule for integration separately to each term.</a:t>
                </a:r>
              </a:p>
            </p:txBody>
          </p:sp>
        </mc:Choice>
        <mc:Fallback xmlns="">
          <p:sp>
            <p:nvSpPr>
              <p:cNvPr id="11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666" y="5180097"/>
                <a:ext cx="6697350" cy="1984494"/>
              </a:xfrm>
              <a:prstGeom prst="rect">
                <a:avLst/>
              </a:prstGeom>
              <a:blipFill>
                <a:blip r:embed="rId8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7008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33"/>
    </mc:Choice>
    <mc:Fallback xmlns="">
      <p:transition spd="slow" advTm="12733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FINDING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7"/>
              <p:cNvSpPr txBox="1">
                <a:spLocks/>
              </p:cNvSpPr>
              <p:nvPr/>
            </p:nvSpPr>
            <p:spPr>
              <a:xfrm>
                <a:off x="5276556" y="1411747"/>
                <a:ext cx="6650400" cy="52628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curve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passing through the point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(4, 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find the equation of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 Therefore</a:t>
                </a: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 </a:t>
                </a:r>
                <a:endParaRPr lang="en-GB" sz="2200" b="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5/2+1</m:t>
                          </m:r>
                        </m:den>
                      </m:f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GB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6" y="1411747"/>
                <a:ext cx="6650400" cy="5262843"/>
              </a:xfrm>
              <a:prstGeom prst="rect">
                <a:avLst/>
              </a:prstGeom>
              <a:blipFill>
                <a:blip r:embed="rId6"/>
                <a:stretch>
                  <a:fillRect l="-11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Review Exercise 3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276555" y="2946136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7171FF"/>
                    </a:solidFill>
                  </a:rPr>
                  <a:t>It is possible to </a:t>
                </a:r>
                <a:r>
                  <a:rPr lang="en-GB" sz="2100" dirty="0">
                    <a:solidFill>
                      <a:srgbClr val="FF8F8F"/>
                    </a:solidFill>
                  </a:rPr>
                  <a:t>find the constant of integration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, when you have: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point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that the curve of the function passes through,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value the function takes.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FF8F8F"/>
                    </a:solidFill>
                  </a:rPr>
                  <a:t>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: integrate the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and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substitute values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 </a:t>
                </a:r>
                <a:r>
                  <a:rPr lang="en-GB" sz="2100" dirty="0">
                    <a:solidFill>
                      <a:srgbClr val="7171FF"/>
                    </a:solidFill>
                  </a:rPr>
                  <a:t>of a point on the curve or the </a:t>
                </a:r>
                <a:r>
                  <a:rPr lang="en-GB" sz="2100" dirty="0">
                    <a:solidFill>
                      <a:srgbClr val="FF8F8F"/>
                    </a:solidFill>
                  </a:rPr>
                  <a:t>value of a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at a given point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into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integral function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.  Then</a:t>
                </a:r>
                <a:r>
                  <a:rPr lang="en-GB" sz="2100" b="1" dirty="0">
                    <a:solidFill>
                      <a:srgbClr val="7171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solve equation 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  <a:blipFill>
                <a:blip r:embed="rId7"/>
                <a:stretch>
                  <a:fillRect l="-1442" b="-4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7"/>
              <p:cNvSpPr txBox="1">
                <a:spLocks/>
              </p:cNvSpPr>
              <p:nvPr/>
            </p:nvSpPr>
            <p:spPr>
              <a:xfrm>
                <a:off x="5349666" y="5180097"/>
                <a:ext cx="6697350" cy="19844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750" b="1" dirty="0">
                    <a:solidFill>
                      <a:srgbClr val="FF0000"/>
                    </a:solidFill>
                  </a:rPr>
                  <a:t>Rules for Integration:  </a:t>
                </a:r>
                <a:r>
                  <a:rPr lang="en-GB" sz="175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75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75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75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5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1750" dirty="0">
                    <a:solidFill>
                      <a:srgbClr val="0000FF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GB" sz="175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75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75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75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GB" sz="175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75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sSup>
                      <m:sSupPr>
                        <m:ctrlPr>
                          <a:rPr lang="en-GB" sz="175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≠−1</m:t>
                    </m:r>
                  </m:oMath>
                </a14:m>
                <a:endParaRPr lang="en-GB" sz="175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75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17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17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17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7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17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sSup>
                      <m:sSupPr>
                        <m:ctrlPr>
                          <a:rPr lang="en-GB" sz="17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7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sz="1750" dirty="0">
                    <a:solidFill>
                      <a:srgbClr val="0000FF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GB" sz="17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17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7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7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17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7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GB" sz="17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GB" sz="17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7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sSup>
                      <m:sSupPr>
                        <m:ctrlPr>
                          <a:rPr lang="en-GB" sz="17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7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GB" sz="17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7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GB" sz="175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75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175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175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75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≠−1</m:t>
                    </m:r>
                  </m:oMath>
                </a14:m>
                <a:endParaRPr lang="en-GB" sz="175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750" dirty="0">
                    <a:solidFill>
                      <a:srgbClr val="0000FF"/>
                    </a:solidFill>
                  </a:rPr>
                  <a:t>For polynomials, apply rule for integration separately to each term.</a:t>
                </a:r>
              </a:p>
            </p:txBody>
          </p:sp>
        </mc:Choice>
        <mc:Fallback xmlns="">
          <p:sp>
            <p:nvSpPr>
              <p:cNvPr id="11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666" y="5180097"/>
                <a:ext cx="6697350" cy="1984494"/>
              </a:xfrm>
              <a:prstGeom prst="rect">
                <a:avLst/>
              </a:prstGeom>
              <a:blipFill>
                <a:blip r:embed="rId8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1275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4"/>
    </mc:Choice>
    <mc:Fallback xmlns="">
      <p:transition spd="slow" advTm="4444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FINDING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7"/>
              <p:cNvSpPr txBox="1">
                <a:spLocks/>
              </p:cNvSpPr>
              <p:nvPr/>
            </p:nvSpPr>
            <p:spPr>
              <a:xfrm>
                <a:off x="5276556" y="1411747"/>
                <a:ext cx="6650400" cy="52628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curve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passing through the point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(4, 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find the equation of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 Therefore</a:t>
                </a: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 </a:t>
                </a:r>
                <a:endParaRPr lang="en-GB" sz="2200" b="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5/2+1</m:t>
                          </m:r>
                        </m:den>
                      </m:f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−1/2+1</m:t>
                          </m:r>
                        </m:den>
                      </m:f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6" y="1411747"/>
                <a:ext cx="6650400" cy="5262843"/>
              </a:xfrm>
              <a:prstGeom prst="rect">
                <a:avLst/>
              </a:prstGeom>
              <a:blipFill>
                <a:blip r:embed="rId6"/>
                <a:stretch>
                  <a:fillRect l="-11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Review Exercise 3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276555" y="2946136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7171FF"/>
                    </a:solidFill>
                  </a:rPr>
                  <a:t>It is possible to </a:t>
                </a:r>
                <a:r>
                  <a:rPr lang="en-GB" sz="2100" dirty="0">
                    <a:solidFill>
                      <a:srgbClr val="FF8F8F"/>
                    </a:solidFill>
                  </a:rPr>
                  <a:t>find the constant of integration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, when you have: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point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that the curve of the function passes through,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value the function takes.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FF8F8F"/>
                    </a:solidFill>
                  </a:rPr>
                  <a:t>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: integrate the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and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substitute values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 </a:t>
                </a:r>
                <a:r>
                  <a:rPr lang="en-GB" sz="2100" dirty="0">
                    <a:solidFill>
                      <a:srgbClr val="7171FF"/>
                    </a:solidFill>
                  </a:rPr>
                  <a:t>of a point on the curve or the </a:t>
                </a:r>
                <a:r>
                  <a:rPr lang="en-GB" sz="2100" dirty="0">
                    <a:solidFill>
                      <a:srgbClr val="FF8F8F"/>
                    </a:solidFill>
                  </a:rPr>
                  <a:t>value of a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at a given point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into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integral function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.  Then</a:t>
                </a:r>
                <a:r>
                  <a:rPr lang="en-GB" sz="2100" b="1" dirty="0">
                    <a:solidFill>
                      <a:srgbClr val="7171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solve equation 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  <a:blipFill>
                <a:blip r:embed="rId7"/>
                <a:stretch>
                  <a:fillRect l="-1442" b="-4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7"/>
              <p:cNvSpPr txBox="1">
                <a:spLocks/>
              </p:cNvSpPr>
              <p:nvPr/>
            </p:nvSpPr>
            <p:spPr>
              <a:xfrm>
                <a:off x="5349666" y="5180097"/>
                <a:ext cx="6697350" cy="19844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750" b="1" dirty="0">
                    <a:solidFill>
                      <a:srgbClr val="FF0000"/>
                    </a:solidFill>
                  </a:rPr>
                  <a:t>Rules for Integration:  </a:t>
                </a:r>
                <a:r>
                  <a:rPr lang="en-GB" sz="175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75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75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75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5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1750" dirty="0">
                    <a:solidFill>
                      <a:srgbClr val="0000FF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GB" sz="175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75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75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75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GB" sz="175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75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sSup>
                      <m:sSupPr>
                        <m:ctrlPr>
                          <a:rPr lang="en-GB" sz="175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≠−1</m:t>
                    </m:r>
                  </m:oMath>
                </a14:m>
                <a:endParaRPr lang="en-GB" sz="175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75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GB" sz="175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1750" dirty="0">
                    <a:solidFill>
                      <a:srgbClr val="0000FF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7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175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sSup>
                      <m:sSupPr>
                        <m:ctrlPr>
                          <a:rPr lang="en-GB" sz="175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75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GB" sz="175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75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75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175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75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≠−1</m:t>
                    </m:r>
                  </m:oMath>
                </a14:m>
                <a:endParaRPr lang="en-GB" sz="175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750" dirty="0">
                    <a:solidFill>
                      <a:srgbClr val="0000FF"/>
                    </a:solidFill>
                  </a:rPr>
                  <a:t>For polynomials, apply rule for integration separately to each term.</a:t>
                </a:r>
              </a:p>
            </p:txBody>
          </p:sp>
        </mc:Choice>
        <mc:Fallback xmlns="">
          <p:sp>
            <p:nvSpPr>
              <p:cNvPr id="11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666" y="5180097"/>
                <a:ext cx="6697350" cy="1984494"/>
              </a:xfrm>
              <a:prstGeom prst="rect">
                <a:avLst/>
              </a:prstGeom>
              <a:blipFill>
                <a:blip r:embed="rId8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9023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2"/>
    </mc:Choice>
    <mc:Fallback xmlns="">
      <p:transition spd="slow" advTm="1402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FINDING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7"/>
              <p:cNvSpPr txBox="1">
                <a:spLocks/>
              </p:cNvSpPr>
              <p:nvPr/>
            </p:nvSpPr>
            <p:spPr>
              <a:xfrm>
                <a:off x="5276556" y="1411747"/>
                <a:ext cx="6650400" cy="52628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curve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passing through the point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(4, 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find the equation of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 Therefore</a:t>
                </a: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 </a:t>
                </a:r>
                <a:endParaRPr lang="en-GB" sz="2200" b="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3/2+1</m:t>
                          </m:r>
                        </m:den>
                      </m:f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−1/2+1</m:t>
                          </m:r>
                        </m:den>
                      </m:f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Hence</a:t>
                </a:r>
                <a:br>
                  <a:rPr lang="en-GB" sz="220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6" y="1411747"/>
                <a:ext cx="6650400" cy="5262843"/>
              </a:xfrm>
              <a:prstGeom prst="rect">
                <a:avLst/>
              </a:prstGeom>
              <a:blipFill>
                <a:blip r:embed="rId6"/>
                <a:stretch>
                  <a:fillRect l="-11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Review Exercise 3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276555" y="2946136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7171FF"/>
                    </a:solidFill>
                  </a:rPr>
                  <a:t>It is possible to </a:t>
                </a:r>
                <a:r>
                  <a:rPr lang="en-GB" sz="2100" dirty="0">
                    <a:solidFill>
                      <a:srgbClr val="FF8F8F"/>
                    </a:solidFill>
                  </a:rPr>
                  <a:t>find the constant of integration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, when you have: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point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that the curve of the function passes through,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value the function takes.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FF8F8F"/>
                    </a:solidFill>
                  </a:rPr>
                  <a:t>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: integrate the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and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substitute values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 </a:t>
                </a:r>
                <a:r>
                  <a:rPr lang="en-GB" sz="2100" dirty="0">
                    <a:solidFill>
                      <a:srgbClr val="7171FF"/>
                    </a:solidFill>
                  </a:rPr>
                  <a:t>of a point on the curve or the </a:t>
                </a:r>
                <a:r>
                  <a:rPr lang="en-GB" sz="2100" dirty="0">
                    <a:solidFill>
                      <a:srgbClr val="FF8F8F"/>
                    </a:solidFill>
                  </a:rPr>
                  <a:t>value of a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at a given point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into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integral function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.  Then</a:t>
                </a:r>
                <a:r>
                  <a:rPr lang="en-GB" sz="2100" b="1" dirty="0">
                    <a:solidFill>
                      <a:srgbClr val="7171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solve equation 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  <a:blipFill>
                <a:blip r:embed="rId7"/>
                <a:stretch>
                  <a:fillRect l="-1442" b="-4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5587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3"/>
    </mc:Choice>
    <mc:Fallback xmlns="">
      <p:transition spd="slow" advTm="4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FINDING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7"/>
              <p:cNvSpPr txBox="1">
                <a:spLocks/>
              </p:cNvSpPr>
              <p:nvPr/>
            </p:nvSpPr>
            <p:spPr>
              <a:xfrm>
                <a:off x="5276556" y="1411747"/>
                <a:ext cx="6650400" cy="52628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curve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passing through the point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(4, 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find the equation of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 Therefore</a:t>
                </a: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 </a:t>
                </a:r>
                <a:endParaRPr lang="en-GB" sz="2200" b="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sz="2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2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GB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GB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Hence</a:t>
                </a:r>
                <a:br>
                  <a:rPr lang="en-GB" sz="220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sSup>
                        <m:sSupPr>
                          <m:ctrlPr>
                            <a:rPr lang="en-GB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GB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GB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GB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GB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6" y="1411747"/>
                <a:ext cx="6650400" cy="5262843"/>
              </a:xfrm>
              <a:prstGeom prst="rect">
                <a:avLst/>
              </a:prstGeom>
              <a:blipFill>
                <a:blip r:embed="rId6"/>
                <a:stretch>
                  <a:fillRect l="-11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Review Exercise 3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276555" y="2946136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7171FF"/>
                    </a:solidFill>
                  </a:rPr>
                  <a:t>It is possible to </a:t>
                </a:r>
                <a:r>
                  <a:rPr lang="en-GB" sz="2100" dirty="0">
                    <a:solidFill>
                      <a:srgbClr val="FF8F8F"/>
                    </a:solidFill>
                  </a:rPr>
                  <a:t>find the constant of integration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, when you have: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point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that the curve of the function passes through,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value the function takes.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FF8F8F"/>
                    </a:solidFill>
                  </a:rPr>
                  <a:t>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: integrate the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and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substitute values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 </a:t>
                </a:r>
                <a:r>
                  <a:rPr lang="en-GB" sz="2100" dirty="0">
                    <a:solidFill>
                      <a:srgbClr val="7171FF"/>
                    </a:solidFill>
                  </a:rPr>
                  <a:t>of a point on the curve or the </a:t>
                </a:r>
                <a:r>
                  <a:rPr lang="en-GB" sz="2100" dirty="0">
                    <a:solidFill>
                      <a:srgbClr val="FF8F8F"/>
                    </a:solidFill>
                  </a:rPr>
                  <a:t>value of a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at a given point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into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integral function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.  Then</a:t>
                </a:r>
                <a:r>
                  <a:rPr lang="en-GB" sz="2100" b="1" dirty="0">
                    <a:solidFill>
                      <a:srgbClr val="7171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solve equation 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  <a:blipFill>
                <a:blip r:embed="rId7"/>
                <a:stretch>
                  <a:fillRect l="-1442" b="-4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4694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5"/>
    </mc:Choice>
    <mc:Fallback xmlns="">
      <p:transition spd="slow" advTm="4375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FINDING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7"/>
              <p:cNvSpPr txBox="1">
                <a:spLocks/>
              </p:cNvSpPr>
              <p:nvPr/>
            </p:nvSpPr>
            <p:spPr>
              <a:xfrm>
                <a:off x="5276556" y="1411747"/>
                <a:ext cx="6650400" cy="52628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curve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passing through the point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(4, 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find the equation of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 Therefore</a:t>
                </a: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 </a:t>
                </a:r>
                <a:endParaRPr lang="en-GB" sz="2200" b="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sz="2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2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GB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−1/2+1</m:t>
                          </m:r>
                        </m:den>
                      </m:f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Hence</a:t>
                </a:r>
                <a:br>
                  <a:rPr lang="en-GB" sz="220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sSup>
                        <m:sSupPr>
                          <m:ctrlPr>
                            <a:rPr lang="en-GB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GB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GB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6" y="1411747"/>
                <a:ext cx="6650400" cy="5262843"/>
              </a:xfrm>
              <a:prstGeom prst="rect">
                <a:avLst/>
              </a:prstGeom>
              <a:blipFill>
                <a:blip r:embed="rId6"/>
                <a:stretch>
                  <a:fillRect l="-11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Review Exercise 3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276555" y="2946136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7171FF"/>
                    </a:solidFill>
                  </a:rPr>
                  <a:t>It is possible to </a:t>
                </a:r>
                <a:r>
                  <a:rPr lang="en-GB" sz="2100" dirty="0">
                    <a:solidFill>
                      <a:srgbClr val="FF8F8F"/>
                    </a:solidFill>
                  </a:rPr>
                  <a:t>find the constant of integration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, when you have: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point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that the curve of the function passes through,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value the function takes.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FF8F8F"/>
                    </a:solidFill>
                  </a:rPr>
                  <a:t>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: integrate the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and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substitute values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 </a:t>
                </a:r>
                <a:r>
                  <a:rPr lang="en-GB" sz="2100" dirty="0">
                    <a:solidFill>
                      <a:srgbClr val="7171FF"/>
                    </a:solidFill>
                  </a:rPr>
                  <a:t>of a point on the curve or the </a:t>
                </a:r>
                <a:r>
                  <a:rPr lang="en-GB" sz="2100" dirty="0">
                    <a:solidFill>
                      <a:srgbClr val="FF8F8F"/>
                    </a:solidFill>
                  </a:rPr>
                  <a:t>value of a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at a given point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into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integral function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.  Then</a:t>
                </a:r>
                <a:r>
                  <a:rPr lang="en-GB" sz="2100" b="1" dirty="0">
                    <a:solidFill>
                      <a:srgbClr val="7171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solve equation 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  <a:blipFill>
                <a:blip r:embed="rId7"/>
                <a:stretch>
                  <a:fillRect l="-1442" b="-4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6483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6"/>
    </mc:Choice>
    <mc:Fallback xmlns="">
      <p:transition spd="slow" advTm="5536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FINDING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7"/>
              <p:cNvSpPr txBox="1">
                <a:spLocks/>
              </p:cNvSpPr>
              <p:nvPr/>
            </p:nvSpPr>
            <p:spPr>
              <a:xfrm>
                <a:off x="5276556" y="1411747"/>
                <a:ext cx="6650400" cy="52628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curve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passing through the point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(4, 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find the equation of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 Therefore</a:t>
                </a: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 </a:t>
                </a:r>
                <a:endParaRPr lang="en-GB" sz="2200" b="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3/2+1</m:t>
                          </m:r>
                        </m:den>
                      </m:f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GB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Hence</a:t>
                </a:r>
                <a:br>
                  <a:rPr lang="en-GB" sz="220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GB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GB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6" y="1411747"/>
                <a:ext cx="6650400" cy="5262843"/>
              </a:xfrm>
              <a:prstGeom prst="rect">
                <a:avLst/>
              </a:prstGeom>
              <a:blipFill>
                <a:blip r:embed="rId6"/>
                <a:stretch>
                  <a:fillRect l="-11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Review Exercise 3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276555" y="2946136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7171FF"/>
                    </a:solidFill>
                  </a:rPr>
                  <a:t>It is possible to </a:t>
                </a:r>
                <a:r>
                  <a:rPr lang="en-GB" sz="2100" dirty="0">
                    <a:solidFill>
                      <a:srgbClr val="FF8F8F"/>
                    </a:solidFill>
                  </a:rPr>
                  <a:t>find the constant of integration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, when you have: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point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that the curve of the function passes through,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value the function takes.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FF8F8F"/>
                    </a:solidFill>
                  </a:rPr>
                  <a:t>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: integrate the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and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substitute values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 </a:t>
                </a:r>
                <a:r>
                  <a:rPr lang="en-GB" sz="2100" dirty="0">
                    <a:solidFill>
                      <a:srgbClr val="7171FF"/>
                    </a:solidFill>
                  </a:rPr>
                  <a:t>of a point on the curve or the </a:t>
                </a:r>
                <a:r>
                  <a:rPr lang="en-GB" sz="2100" dirty="0">
                    <a:solidFill>
                      <a:srgbClr val="FF8F8F"/>
                    </a:solidFill>
                  </a:rPr>
                  <a:t>value of a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at a given point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into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integral function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.  Then</a:t>
                </a:r>
                <a:r>
                  <a:rPr lang="en-GB" sz="2100" b="1" dirty="0">
                    <a:solidFill>
                      <a:srgbClr val="7171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solve equation 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  <a:blipFill>
                <a:blip r:embed="rId7"/>
                <a:stretch>
                  <a:fillRect l="-1442" b="-4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8085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0"/>
    </mc:Choice>
    <mc:Fallback xmlns="">
      <p:transition spd="slow" advTm="4120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FINDING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7"/>
              <p:cNvSpPr txBox="1">
                <a:spLocks/>
              </p:cNvSpPr>
              <p:nvPr/>
            </p:nvSpPr>
            <p:spPr>
              <a:xfrm>
                <a:off x="5276556" y="1411747"/>
                <a:ext cx="6650400" cy="52628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curve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passing through the point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(4, 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find the equation of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 Therefore</a:t>
                </a: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 </a:t>
                </a:r>
                <a:endParaRPr lang="en-GB" sz="2200" b="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3/2+1</m:t>
                          </m:r>
                        </m:den>
                      </m:f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−1/2+1</m:t>
                          </m:r>
                        </m:den>
                      </m:f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Hence</a:t>
                </a:r>
                <a:br>
                  <a:rPr lang="en-GB" sz="220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6" y="1411747"/>
                <a:ext cx="6650400" cy="5262843"/>
              </a:xfrm>
              <a:prstGeom prst="rect">
                <a:avLst/>
              </a:prstGeom>
              <a:blipFill>
                <a:blip r:embed="rId6"/>
                <a:stretch>
                  <a:fillRect l="-11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Review Exercise 3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276555" y="2946136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7171FF"/>
                    </a:solidFill>
                  </a:rPr>
                  <a:t>It is possible to </a:t>
                </a:r>
                <a:r>
                  <a:rPr lang="en-GB" sz="2100" dirty="0">
                    <a:solidFill>
                      <a:srgbClr val="FF8F8F"/>
                    </a:solidFill>
                  </a:rPr>
                  <a:t>find the constant of integration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, when you have: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point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that the curve of the function passes through,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value the function takes.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FF8F8F"/>
                    </a:solidFill>
                  </a:rPr>
                  <a:t>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: integrate the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and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substitute values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 </a:t>
                </a:r>
                <a:r>
                  <a:rPr lang="en-GB" sz="2100" dirty="0">
                    <a:solidFill>
                      <a:srgbClr val="7171FF"/>
                    </a:solidFill>
                  </a:rPr>
                  <a:t>of a point on the curve or the </a:t>
                </a:r>
                <a:r>
                  <a:rPr lang="en-GB" sz="2100" dirty="0">
                    <a:solidFill>
                      <a:srgbClr val="FF8F8F"/>
                    </a:solidFill>
                  </a:rPr>
                  <a:t>value of a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at a given point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into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integral function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.  Then</a:t>
                </a:r>
                <a:r>
                  <a:rPr lang="en-GB" sz="2100" b="1" dirty="0">
                    <a:solidFill>
                      <a:srgbClr val="7171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solve equation 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  <a:blipFill>
                <a:blip r:embed="rId7"/>
                <a:stretch>
                  <a:fillRect l="-1442" b="-4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919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7"/>
    </mc:Choice>
    <mc:Fallback xmlns="">
      <p:transition spd="slow" advTm="2517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FINDING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7"/>
              <p:cNvSpPr txBox="1">
                <a:spLocks/>
              </p:cNvSpPr>
              <p:nvPr/>
            </p:nvSpPr>
            <p:spPr>
              <a:xfrm>
                <a:off x="5276556" y="1411747"/>
                <a:ext cx="6859390" cy="52628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curve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passing through the point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(4, 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find the equation of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 Therefore</a:t>
                </a: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 </a:t>
                </a:r>
                <a:endParaRPr lang="en-GB" sz="22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But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(4)=24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(4)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2.5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0.5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=24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</a:t>
                </a:r>
              </a:p>
            </p:txBody>
          </p:sp>
        </mc:Choice>
        <mc:Fallback xmlns="">
          <p:sp>
            <p:nvSpPr>
              <p:cNvPr id="2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6" y="1411747"/>
                <a:ext cx="6859390" cy="5262843"/>
              </a:xfrm>
              <a:prstGeom prst="rect">
                <a:avLst/>
              </a:prstGeom>
              <a:blipFill>
                <a:blip r:embed="rId6"/>
                <a:stretch>
                  <a:fillRect l="-1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Review Exercise 3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276555" y="2946136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7171FF"/>
                    </a:solidFill>
                  </a:rPr>
                  <a:t>It is possible to </a:t>
                </a:r>
                <a:r>
                  <a:rPr lang="en-GB" sz="2100" dirty="0">
                    <a:solidFill>
                      <a:srgbClr val="FF8F8F"/>
                    </a:solidFill>
                  </a:rPr>
                  <a:t>find the constant of integration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, when you have: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point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that the curve of the function passes through,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value the function takes.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FF8F8F"/>
                    </a:solidFill>
                  </a:rPr>
                  <a:t>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: integrate the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and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substitute values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 </a:t>
                </a:r>
                <a:r>
                  <a:rPr lang="en-GB" sz="2100" dirty="0">
                    <a:solidFill>
                      <a:srgbClr val="7171FF"/>
                    </a:solidFill>
                  </a:rPr>
                  <a:t>of a point on the curve or the </a:t>
                </a:r>
                <a:r>
                  <a:rPr lang="en-GB" sz="2100" dirty="0">
                    <a:solidFill>
                      <a:srgbClr val="FF8F8F"/>
                    </a:solidFill>
                  </a:rPr>
                  <a:t>value of a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at a given point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into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integral function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.  Then</a:t>
                </a:r>
                <a:r>
                  <a:rPr lang="en-GB" sz="2100" b="1" dirty="0">
                    <a:solidFill>
                      <a:srgbClr val="7171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solve equation 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  <a:blipFill>
                <a:blip r:embed="rId7"/>
                <a:stretch>
                  <a:fillRect l="-1442" b="-4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2016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50"/>
    </mc:Choice>
    <mc:Fallback xmlns="">
      <p:transition spd="slow" advTm="14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7"/>
              <p:cNvSpPr txBox="1">
                <a:spLocks/>
              </p:cNvSpPr>
              <p:nvPr/>
            </p:nvSpPr>
            <p:spPr>
              <a:xfrm>
                <a:off x="5332579" y="1634798"/>
                <a:ext cx="6606872" cy="52232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+9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then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sSup>
                        <m:sSup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579" y="1634798"/>
                <a:ext cx="6606872" cy="5223201"/>
              </a:xfrm>
              <a:prstGeom prst="rect">
                <a:avLst/>
              </a:prstGeom>
              <a:blipFill>
                <a:blip r:embed="rId6"/>
                <a:stretch>
                  <a:fillRect l="-1476" t="-4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DIFFERENTIATING FUNCTIONS WITH TWO OR MORE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/>
              <p:cNvSpPr txBox="1">
                <a:spLocks/>
              </p:cNvSpPr>
              <p:nvPr/>
            </p:nvSpPr>
            <p:spPr>
              <a:xfrm>
                <a:off x="171125" y="2523161"/>
                <a:ext cx="4892818" cy="41643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Recall that for all real values of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and for constant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200" dirty="0"/>
                  <a:t>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then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are the differentiated expressions of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respectively.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25" y="2523161"/>
                <a:ext cx="4892818" cy="4164308"/>
              </a:xfrm>
              <a:prstGeom prst="rect">
                <a:avLst/>
              </a:prstGeom>
              <a:blipFill>
                <a:blip r:embed="rId7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 Placeholder 6"/>
              <p:cNvSpPr>
                <a:spLocks noGrp="1"/>
              </p:cNvSpPr>
              <p:nvPr>
                <p:ph type="body" idx="13"/>
              </p:nvPr>
            </p:nvSpPr>
            <p:spPr>
              <a:xfrm>
                <a:off x="171125" y="1999488"/>
                <a:ext cx="4794919" cy="600075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/>
                  <a:t>Powers of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400" dirty="0"/>
                  <a:t> and Quadratics</a:t>
                </a:r>
              </a:p>
            </p:txBody>
          </p:sp>
        </mc:Choice>
        <mc:Fallback xmlns="">
          <p:sp>
            <p:nvSpPr>
              <p:cNvPr id="115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3"/>
              </p:nvPr>
            </p:nvSpPr>
            <p:spPr>
              <a:xfrm>
                <a:off x="171125" y="1999488"/>
                <a:ext cx="4794919" cy="600075"/>
              </a:xfrm>
              <a:blipFill>
                <a:blip r:embed="rId8"/>
                <a:stretch>
                  <a:fillRect l="-1906" b="-23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359189" y="1088996"/>
            <a:ext cx="6580262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1a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171125" y="4043440"/>
            <a:ext cx="6580262" cy="600075"/>
          </a:xfrm>
        </p:spPr>
        <p:txBody>
          <a:bodyPr>
            <a:normAutofit/>
          </a:bodyPr>
          <a:lstStyle/>
          <a:p>
            <a:r>
              <a:rPr lang="en-GB" sz="2400" dirty="0"/>
              <a:t>Differentiating Multiple Terms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279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3"/>
    </mc:Choice>
    <mc:Fallback xmlns="">
      <p:transition spd="slow" advTm="1403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FINDING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7"/>
              <p:cNvSpPr txBox="1">
                <a:spLocks/>
              </p:cNvSpPr>
              <p:nvPr/>
            </p:nvSpPr>
            <p:spPr>
              <a:xfrm>
                <a:off x="5276556" y="1411747"/>
                <a:ext cx="6859390" cy="52628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curve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passing through the point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(4, 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find the equation of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 Therefore</a:t>
                </a: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 </a:t>
                </a:r>
                <a:endParaRPr lang="en-GB" sz="22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sSup>
                        <m:sSupPr>
                          <m:ctrlPr>
                            <a:rPr lang="en-GB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GB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GB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GB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GB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But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𝟐𝟒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sSup>
                      <m:sSupPr>
                        <m:ctrlP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𝟐𝟒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</a:t>
                </a:r>
              </a:p>
            </p:txBody>
          </p:sp>
        </mc:Choice>
        <mc:Fallback xmlns="">
          <p:sp>
            <p:nvSpPr>
              <p:cNvPr id="2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6" y="1411747"/>
                <a:ext cx="6859390" cy="5262843"/>
              </a:xfrm>
              <a:prstGeom prst="rect">
                <a:avLst/>
              </a:prstGeom>
              <a:blipFill>
                <a:blip r:embed="rId6"/>
                <a:stretch>
                  <a:fillRect l="-1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Review Exercise 3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276555" y="2946136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7171FF"/>
                    </a:solidFill>
                  </a:rPr>
                  <a:t>It is possible to </a:t>
                </a:r>
                <a:r>
                  <a:rPr lang="en-GB" sz="2100" dirty="0">
                    <a:solidFill>
                      <a:srgbClr val="FF8F8F"/>
                    </a:solidFill>
                  </a:rPr>
                  <a:t>find the constant of integration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, when you have: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point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that the curve of the function passes through,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value the function takes.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FF8F8F"/>
                    </a:solidFill>
                  </a:rPr>
                  <a:t>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: integrate the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and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substitute values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 </a:t>
                </a:r>
                <a:r>
                  <a:rPr lang="en-GB" sz="2100" dirty="0">
                    <a:solidFill>
                      <a:srgbClr val="7171FF"/>
                    </a:solidFill>
                  </a:rPr>
                  <a:t>of a point on the curve or the </a:t>
                </a:r>
                <a:r>
                  <a:rPr lang="en-GB" sz="2100" dirty="0">
                    <a:solidFill>
                      <a:srgbClr val="FF8F8F"/>
                    </a:solidFill>
                  </a:rPr>
                  <a:t>value of a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at a given point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into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integral function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.  Then</a:t>
                </a:r>
                <a:r>
                  <a:rPr lang="en-GB" sz="2100" b="1" dirty="0">
                    <a:solidFill>
                      <a:srgbClr val="7171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solve equation 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  <a:blipFill>
                <a:blip r:embed="rId7"/>
                <a:stretch>
                  <a:fillRect l="-1442" b="-4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3655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3"/>
    </mc:Choice>
    <mc:Fallback xmlns="">
      <p:transition spd="slow" advTm="4143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FINDING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7"/>
              <p:cNvSpPr txBox="1">
                <a:spLocks/>
              </p:cNvSpPr>
              <p:nvPr/>
            </p:nvSpPr>
            <p:spPr>
              <a:xfrm>
                <a:off x="5276556" y="1411747"/>
                <a:ext cx="6859390" cy="52628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curve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passing through the point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(4, 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find the equation of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 Therefore</a:t>
                </a: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 </a:t>
                </a:r>
                <a:endParaRPr lang="en-GB" sz="22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But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2.5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0.5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=24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</a:t>
                </a:r>
              </a:p>
            </p:txBody>
          </p:sp>
        </mc:Choice>
        <mc:Fallback xmlns="">
          <p:sp>
            <p:nvSpPr>
              <p:cNvPr id="2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6" y="1411747"/>
                <a:ext cx="6859390" cy="5262843"/>
              </a:xfrm>
              <a:prstGeom prst="rect">
                <a:avLst/>
              </a:prstGeom>
              <a:blipFill>
                <a:blip r:embed="rId6"/>
                <a:stretch>
                  <a:fillRect l="-1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Review Exercise 3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276555" y="2946136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7171FF"/>
                    </a:solidFill>
                  </a:rPr>
                  <a:t>It is possible to </a:t>
                </a:r>
                <a:r>
                  <a:rPr lang="en-GB" sz="2100" dirty="0">
                    <a:solidFill>
                      <a:srgbClr val="FF8F8F"/>
                    </a:solidFill>
                  </a:rPr>
                  <a:t>find the constant of integration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, when you have: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point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that the curve of the function passes through,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value the function takes.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FF8F8F"/>
                    </a:solidFill>
                  </a:rPr>
                  <a:t>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: integrate the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and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substitute values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 </a:t>
                </a:r>
                <a:r>
                  <a:rPr lang="en-GB" sz="2100" dirty="0">
                    <a:solidFill>
                      <a:srgbClr val="7171FF"/>
                    </a:solidFill>
                  </a:rPr>
                  <a:t>of a point on the curve or the </a:t>
                </a:r>
                <a:r>
                  <a:rPr lang="en-GB" sz="2100" dirty="0">
                    <a:solidFill>
                      <a:srgbClr val="FF8F8F"/>
                    </a:solidFill>
                  </a:rPr>
                  <a:t>value of a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at a given point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into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integral function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.  Then</a:t>
                </a:r>
                <a:r>
                  <a:rPr lang="en-GB" sz="2100" b="1" dirty="0">
                    <a:solidFill>
                      <a:srgbClr val="7171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solve equation 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  <a:blipFill>
                <a:blip r:embed="rId7"/>
                <a:stretch>
                  <a:fillRect l="-1442" b="-4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9733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4"/>
    </mc:Choice>
    <mc:Fallback xmlns="">
      <p:transition spd="slow" advTm="1704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FINDING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7"/>
              <p:cNvSpPr txBox="1">
                <a:spLocks/>
              </p:cNvSpPr>
              <p:nvPr/>
            </p:nvSpPr>
            <p:spPr>
              <a:xfrm>
                <a:off x="5276556" y="1411747"/>
                <a:ext cx="6859390" cy="52628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curve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passing through the point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(4, 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find the equation of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 Therefore</a:t>
                </a: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 </a:t>
                </a:r>
                <a:endParaRPr lang="en-GB" sz="22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But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(4)=</m:t>
                    </m:r>
                    <m:r>
                      <a:rPr lang="en-GB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𝟐𝟒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(4)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2.5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0.5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𝟐𝟒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</a:t>
                </a:r>
              </a:p>
            </p:txBody>
          </p:sp>
        </mc:Choice>
        <mc:Fallback xmlns="">
          <p:sp>
            <p:nvSpPr>
              <p:cNvPr id="2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6" y="1411747"/>
                <a:ext cx="6859390" cy="5262843"/>
              </a:xfrm>
              <a:prstGeom prst="rect">
                <a:avLst/>
              </a:prstGeom>
              <a:blipFill>
                <a:blip r:embed="rId6"/>
                <a:stretch>
                  <a:fillRect l="-1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Review Exercise 3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276555" y="2946136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7171FF"/>
                    </a:solidFill>
                  </a:rPr>
                  <a:t>It is possible to </a:t>
                </a:r>
                <a:r>
                  <a:rPr lang="en-GB" sz="2100" dirty="0">
                    <a:solidFill>
                      <a:srgbClr val="FF8F8F"/>
                    </a:solidFill>
                  </a:rPr>
                  <a:t>find the constant of integration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, when you have: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point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that the curve of the function passes through,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value the function takes.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FF8F8F"/>
                    </a:solidFill>
                  </a:rPr>
                  <a:t>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: integrate the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and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substitute values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 </a:t>
                </a:r>
                <a:r>
                  <a:rPr lang="en-GB" sz="2100" dirty="0">
                    <a:solidFill>
                      <a:srgbClr val="7171FF"/>
                    </a:solidFill>
                  </a:rPr>
                  <a:t>of a point on the curve or the </a:t>
                </a:r>
                <a:r>
                  <a:rPr lang="en-GB" sz="2100" dirty="0">
                    <a:solidFill>
                      <a:srgbClr val="FF8F8F"/>
                    </a:solidFill>
                  </a:rPr>
                  <a:t>value of a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at a given point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into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integral function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.  Then</a:t>
                </a:r>
                <a:r>
                  <a:rPr lang="en-GB" sz="2100" b="1" dirty="0">
                    <a:solidFill>
                      <a:srgbClr val="7171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solve equation 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  <a:blipFill>
                <a:blip r:embed="rId7"/>
                <a:stretch>
                  <a:fillRect l="-1442" b="-4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4507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3"/>
    </mc:Choice>
    <mc:Fallback xmlns="">
      <p:transition spd="slow" advTm="2053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FINDING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7"/>
              <p:cNvSpPr txBox="1">
                <a:spLocks/>
              </p:cNvSpPr>
              <p:nvPr/>
            </p:nvSpPr>
            <p:spPr>
              <a:xfrm>
                <a:off x="5276556" y="1411747"/>
                <a:ext cx="6859390" cy="52628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curve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passing through the point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(4, 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find the equation of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 Therefore</a:t>
                </a: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 </a:t>
                </a:r>
                <a:endParaRPr lang="en-GB" sz="22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But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(4)=24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(4)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2.5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0.5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=24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</a:t>
                </a:r>
              </a:p>
            </p:txBody>
          </p:sp>
        </mc:Choice>
        <mc:Fallback xmlns="">
          <p:sp>
            <p:nvSpPr>
              <p:cNvPr id="2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6" y="1411747"/>
                <a:ext cx="6859390" cy="5262843"/>
              </a:xfrm>
              <a:prstGeom prst="rect">
                <a:avLst/>
              </a:prstGeom>
              <a:blipFill>
                <a:blip r:embed="rId6"/>
                <a:stretch>
                  <a:fillRect l="-1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Review Exercise 3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276555" y="2946136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7171FF"/>
                    </a:solidFill>
                  </a:rPr>
                  <a:t>It is possible to </a:t>
                </a:r>
                <a:r>
                  <a:rPr lang="en-GB" sz="2100" dirty="0">
                    <a:solidFill>
                      <a:srgbClr val="FF8F8F"/>
                    </a:solidFill>
                  </a:rPr>
                  <a:t>find the constant of integration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, when you have: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point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that the curve of the function passes through,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value the function takes.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FF8F8F"/>
                    </a:solidFill>
                  </a:rPr>
                  <a:t>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: integrate the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and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substitute values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 </a:t>
                </a:r>
                <a:r>
                  <a:rPr lang="en-GB" sz="2100" dirty="0">
                    <a:solidFill>
                      <a:srgbClr val="7171FF"/>
                    </a:solidFill>
                  </a:rPr>
                  <a:t>of a point on the curve or the </a:t>
                </a:r>
                <a:r>
                  <a:rPr lang="en-GB" sz="2100" dirty="0">
                    <a:solidFill>
                      <a:srgbClr val="FF8F8F"/>
                    </a:solidFill>
                  </a:rPr>
                  <a:t>value of a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at a given point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into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integral function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.  Then</a:t>
                </a:r>
                <a:r>
                  <a:rPr lang="en-GB" sz="2100" b="1" dirty="0">
                    <a:solidFill>
                      <a:srgbClr val="7171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solve equation 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  <a:blipFill>
                <a:blip r:embed="rId7"/>
                <a:stretch>
                  <a:fillRect l="-1442" b="-4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3159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2"/>
    </mc:Choice>
    <mc:Fallback xmlns="">
      <p:transition spd="slow" advTm="1472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FINDING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7"/>
              <p:cNvSpPr txBox="1">
                <a:spLocks/>
              </p:cNvSpPr>
              <p:nvPr/>
            </p:nvSpPr>
            <p:spPr>
              <a:xfrm>
                <a:off x="5276556" y="1411747"/>
                <a:ext cx="6859390" cy="52628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curve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passing through the point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(4, 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find the equation of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 Therefore</a:t>
                </a: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 </a:t>
                </a:r>
                <a:endParaRPr lang="en-GB" sz="22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But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(4)=24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(4)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2.5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0.5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=24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=−0.8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6" y="1411747"/>
                <a:ext cx="6859390" cy="5262843"/>
              </a:xfrm>
              <a:prstGeom prst="rect">
                <a:avLst/>
              </a:prstGeom>
              <a:blipFill>
                <a:blip r:embed="rId6"/>
                <a:stretch>
                  <a:fillRect l="-1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Review Exercise 3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276555" y="2946136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7171FF"/>
                    </a:solidFill>
                  </a:rPr>
                  <a:t>It is possible to </a:t>
                </a:r>
                <a:r>
                  <a:rPr lang="en-GB" sz="2100" dirty="0">
                    <a:solidFill>
                      <a:srgbClr val="FF8F8F"/>
                    </a:solidFill>
                  </a:rPr>
                  <a:t>find the constant of integration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, when you have: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point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that the curve of the function passes through,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value the function takes.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FF8F8F"/>
                    </a:solidFill>
                  </a:rPr>
                  <a:t>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: integrate the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and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substitute values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 </a:t>
                </a:r>
                <a:r>
                  <a:rPr lang="en-GB" sz="2100" dirty="0">
                    <a:solidFill>
                      <a:srgbClr val="7171FF"/>
                    </a:solidFill>
                  </a:rPr>
                  <a:t>of a point on the curve or the </a:t>
                </a:r>
                <a:r>
                  <a:rPr lang="en-GB" sz="2100" dirty="0">
                    <a:solidFill>
                      <a:srgbClr val="FF8F8F"/>
                    </a:solidFill>
                  </a:rPr>
                  <a:t>value of a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at a given point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into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integral function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.  Then</a:t>
                </a:r>
                <a:r>
                  <a:rPr lang="en-GB" sz="2100" b="1" dirty="0">
                    <a:solidFill>
                      <a:srgbClr val="7171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solve equation 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  <a:blipFill>
                <a:blip r:embed="rId7"/>
                <a:stretch>
                  <a:fillRect l="-1442" b="-4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0485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3"/>
    </mc:Choice>
    <mc:Fallback xmlns="">
      <p:transition spd="slow" advTm="4003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FINDING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7"/>
              <p:cNvSpPr txBox="1">
                <a:spLocks/>
              </p:cNvSpPr>
              <p:nvPr/>
            </p:nvSpPr>
            <p:spPr>
              <a:xfrm>
                <a:off x="5276555" y="1411747"/>
                <a:ext cx="6931531" cy="52628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curve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passing through the point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(4, 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find the equation of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 Therefore</a:t>
                </a: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 </a:t>
                </a:r>
                <a:endParaRPr lang="en-GB" sz="22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But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(4)=24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sSup>
                      <m:sSupPr>
                        <m:ctrlP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𝟐𝟒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5" y="1411747"/>
                <a:ext cx="6931531" cy="5262843"/>
              </a:xfrm>
              <a:prstGeom prst="rect">
                <a:avLst/>
              </a:prstGeom>
              <a:blipFill>
                <a:blip r:embed="rId6"/>
                <a:stretch>
                  <a:fillRect l="-1143" r="-6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Review Exercise 3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276555" y="2946136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7171FF"/>
                    </a:solidFill>
                  </a:rPr>
                  <a:t>It is possible to </a:t>
                </a:r>
                <a:r>
                  <a:rPr lang="en-GB" sz="2100" dirty="0">
                    <a:solidFill>
                      <a:srgbClr val="FF8F8F"/>
                    </a:solidFill>
                  </a:rPr>
                  <a:t>find the constant of integration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, when you have: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point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that the curve of the function passes through,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value the function takes.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FF8F8F"/>
                    </a:solidFill>
                  </a:rPr>
                  <a:t>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: integrate the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and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substitute values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 </a:t>
                </a:r>
                <a:r>
                  <a:rPr lang="en-GB" sz="2100" dirty="0">
                    <a:solidFill>
                      <a:srgbClr val="7171FF"/>
                    </a:solidFill>
                  </a:rPr>
                  <a:t>of a point on the curve or the </a:t>
                </a:r>
                <a:r>
                  <a:rPr lang="en-GB" sz="2100" dirty="0">
                    <a:solidFill>
                      <a:srgbClr val="FF8F8F"/>
                    </a:solidFill>
                  </a:rPr>
                  <a:t>value of a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at a given point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into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integral function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.  Then</a:t>
                </a:r>
                <a:r>
                  <a:rPr lang="en-GB" sz="2100" b="1" dirty="0">
                    <a:solidFill>
                      <a:srgbClr val="7171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solve equation 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  <a:blipFill>
                <a:blip r:embed="rId7"/>
                <a:stretch>
                  <a:fillRect l="-1442" b="-4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1474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7"/>
    </mc:Choice>
    <mc:Fallback xmlns="">
      <p:transition spd="slow" advTm="5187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FINDING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7"/>
              <p:cNvSpPr txBox="1">
                <a:spLocks/>
              </p:cNvSpPr>
              <p:nvPr/>
            </p:nvSpPr>
            <p:spPr>
              <a:xfrm>
                <a:off x="5276556" y="1411747"/>
                <a:ext cx="6859390" cy="52628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curve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passing through the point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(4, 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find the equation of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 Therefore</a:t>
                </a: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 </a:t>
                </a:r>
                <a:endParaRPr lang="en-GB" sz="22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But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(4)=24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(4)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2.5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0.5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=24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=−0.8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6" y="1411747"/>
                <a:ext cx="6859390" cy="5262843"/>
              </a:xfrm>
              <a:prstGeom prst="rect">
                <a:avLst/>
              </a:prstGeom>
              <a:blipFill>
                <a:blip r:embed="rId6"/>
                <a:stretch>
                  <a:fillRect l="-1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Review Exercise 3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276555" y="2946136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7171FF"/>
                    </a:solidFill>
                  </a:rPr>
                  <a:t>It is possible to </a:t>
                </a:r>
                <a:r>
                  <a:rPr lang="en-GB" sz="2100" dirty="0">
                    <a:solidFill>
                      <a:srgbClr val="FF8F8F"/>
                    </a:solidFill>
                  </a:rPr>
                  <a:t>find the constant of integration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, when you have: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point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that the curve of the function passes through,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value the function takes.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FF8F8F"/>
                    </a:solidFill>
                  </a:rPr>
                  <a:t>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: integrate the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and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substitute values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 </a:t>
                </a:r>
                <a:r>
                  <a:rPr lang="en-GB" sz="2100" dirty="0">
                    <a:solidFill>
                      <a:srgbClr val="7171FF"/>
                    </a:solidFill>
                  </a:rPr>
                  <a:t>of a point on the curve or the </a:t>
                </a:r>
                <a:r>
                  <a:rPr lang="en-GB" sz="2100" dirty="0">
                    <a:solidFill>
                      <a:srgbClr val="FF8F8F"/>
                    </a:solidFill>
                  </a:rPr>
                  <a:t>value of a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at a given point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into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integral function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.  Then</a:t>
                </a:r>
                <a:r>
                  <a:rPr lang="en-GB" sz="2100" b="1" dirty="0">
                    <a:solidFill>
                      <a:srgbClr val="7171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solve equation 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  <a:blipFill>
                <a:blip r:embed="rId7"/>
                <a:stretch>
                  <a:fillRect l="-1442" b="-4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2394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1"/>
    </mc:Choice>
    <mc:Fallback xmlns="">
      <p:transition spd="slow" advTm="1171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FINDING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7"/>
              <p:cNvSpPr txBox="1">
                <a:spLocks/>
              </p:cNvSpPr>
              <p:nvPr/>
            </p:nvSpPr>
            <p:spPr>
              <a:xfrm>
                <a:off x="5276556" y="1411747"/>
                <a:ext cx="6859390" cy="52628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curve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passing through the point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(4, 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find the equation of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 Therefore</a:t>
                </a: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 </a:t>
                </a:r>
                <a:endParaRPr lang="en-GB" sz="22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But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(4)=24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(4)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2.5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0.5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=24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=−0.8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−0.8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6" y="1411747"/>
                <a:ext cx="6859390" cy="5262843"/>
              </a:xfrm>
              <a:prstGeom prst="rect">
                <a:avLst/>
              </a:prstGeom>
              <a:blipFill>
                <a:blip r:embed="rId6"/>
                <a:stretch>
                  <a:fillRect l="-1156" b="-4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Review Exercise 3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276555" y="2946136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7171FF"/>
                    </a:solidFill>
                  </a:rPr>
                  <a:t>It is possible to </a:t>
                </a:r>
                <a:r>
                  <a:rPr lang="en-GB" sz="2100" dirty="0">
                    <a:solidFill>
                      <a:srgbClr val="FF8F8F"/>
                    </a:solidFill>
                  </a:rPr>
                  <a:t>find the constant of integration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, when you have: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point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that the curve of the function passes through,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value the function takes.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FF8F8F"/>
                    </a:solidFill>
                  </a:rPr>
                  <a:t>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: integrate the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and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substitute values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 </a:t>
                </a:r>
                <a:r>
                  <a:rPr lang="en-GB" sz="2100" dirty="0">
                    <a:solidFill>
                      <a:srgbClr val="7171FF"/>
                    </a:solidFill>
                  </a:rPr>
                  <a:t>of a point on the curve or the </a:t>
                </a:r>
                <a:r>
                  <a:rPr lang="en-GB" sz="2100" dirty="0">
                    <a:solidFill>
                      <a:srgbClr val="FF8F8F"/>
                    </a:solidFill>
                  </a:rPr>
                  <a:t>value of a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at a given point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into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integral function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.  Then</a:t>
                </a:r>
                <a:r>
                  <a:rPr lang="en-GB" sz="2100" b="1" dirty="0">
                    <a:solidFill>
                      <a:srgbClr val="7171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solve equation 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  <a:blipFill>
                <a:blip r:embed="rId7"/>
                <a:stretch>
                  <a:fillRect l="-1442" b="-4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5119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5"/>
    </mc:Choice>
    <mc:Fallback xmlns="">
      <p:transition spd="slow" advTm="3585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FINDING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7"/>
              <p:cNvSpPr txBox="1">
                <a:spLocks/>
              </p:cNvSpPr>
              <p:nvPr/>
            </p:nvSpPr>
            <p:spPr>
              <a:xfrm>
                <a:off x="5276556" y="1411747"/>
                <a:ext cx="6859390" cy="52628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curve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passing through the point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(4, 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find the equation of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 Therefore</a:t>
                </a: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 </a:t>
                </a:r>
                <a:endParaRPr lang="en-GB" sz="22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sSup>
                        <m:sSupPr>
                          <m:ctrlPr>
                            <a:rPr lang="en-GB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GB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GB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GB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GB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But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(4)=24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(4)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2.5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0.5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=24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sSup>
                      <m:sSup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en-GB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GB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en-GB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6" y="1411747"/>
                <a:ext cx="6859390" cy="5262843"/>
              </a:xfrm>
              <a:prstGeom prst="rect">
                <a:avLst/>
              </a:prstGeom>
              <a:blipFill>
                <a:blip r:embed="rId6"/>
                <a:stretch>
                  <a:fillRect l="-1156" r="-267" b="-5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Review Exercise 3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276555" y="2946136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7171FF"/>
                    </a:solidFill>
                  </a:rPr>
                  <a:t>It is possible to </a:t>
                </a:r>
                <a:r>
                  <a:rPr lang="en-GB" sz="2100" dirty="0">
                    <a:solidFill>
                      <a:srgbClr val="FF8F8F"/>
                    </a:solidFill>
                  </a:rPr>
                  <a:t>find the constant of integration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, when you have: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point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that the curve of the function passes through,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value the function takes.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FF8F8F"/>
                    </a:solidFill>
                  </a:rPr>
                  <a:t>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: integrate the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and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substitute values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 </a:t>
                </a:r>
                <a:r>
                  <a:rPr lang="en-GB" sz="2100" dirty="0">
                    <a:solidFill>
                      <a:srgbClr val="7171FF"/>
                    </a:solidFill>
                  </a:rPr>
                  <a:t>of a point on the curve or the </a:t>
                </a:r>
                <a:r>
                  <a:rPr lang="en-GB" sz="2100" dirty="0">
                    <a:solidFill>
                      <a:srgbClr val="FF8F8F"/>
                    </a:solidFill>
                  </a:rPr>
                  <a:t>value of a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at a given point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into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integral function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.  Then</a:t>
                </a:r>
                <a:r>
                  <a:rPr lang="en-GB" sz="2100" b="1" dirty="0">
                    <a:solidFill>
                      <a:srgbClr val="7171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solve equation 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  <a:blipFill>
                <a:blip r:embed="rId7"/>
                <a:stretch>
                  <a:fillRect l="-1442" b="-4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1193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58"/>
    </mc:Choice>
    <mc:Fallback xmlns="">
      <p:transition spd="slow" advTm="11758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FINDING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7"/>
              <p:cNvSpPr txBox="1">
                <a:spLocks/>
              </p:cNvSpPr>
              <p:nvPr/>
            </p:nvSpPr>
            <p:spPr>
              <a:xfrm>
                <a:off x="5276556" y="1411747"/>
                <a:ext cx="6859390" cy="52628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curve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passing through the point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(4, 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find the equation of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 Therefore</a:t>
                </a: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 </a:t>
                </a:r>
                <a:endParaRPr lang="en-GB" sz="22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But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(4)=24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(4)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2.5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0.5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=24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6" y="1411747"/>
                <a:ext cx="6859390" cy="5262843"/>
              </a:xfrm>
              <a:prstGeom prst="rect">
                <a:avLst/>
              </a:prstGeom>
              <a:blipFill>
                <a:blip r:embed="rId6"/>
                <a:stretch>
                  <a:fillRect l="-1156" r="-267" b="-4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Review Exercise 3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276555" y="2946136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7171FF"/>
                    </a:solidFill>
                  </a:rPr>
                  <a:t>It is possible to </a:t>
                </a:r>
                <a:r>
                  <a:rPr lang="en-GB" sz="2100" dirty="0">
                    <a:solidFill>
                      <a:srgbClr val="FF8F8F"/>
                    </a:solidFill>
                  </a:rPr>
                  <a:t>find the constant of integration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, when you have: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point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that the curve of the function passes through,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value the function takes.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FF8F8F"/>
                    </a:solidFill>
                  </a:rPr>
                  <a:t>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: integrate the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and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substitute values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 </a:t>
                </a:r>
                <a:r>
                  <a:rPr lang="en-GB" sz="2100" dirty="0">
                    <a:solidFill>
                      <a:srgbClr val="7171FF"/>
                    </a:solidFill>
                  </a:rPr>
                  <a:t>of a point on the curve or the </a:t>
                </a:r>
                <a:r>
                  <a:rPr lang="en-GB" sz="2100" dirty="0">
                    <a:solidFill>
                      <a:srgbClr val="FF8F8F"/>
                    </a:solidFill>
                  </a:rPr>
                  <a:t>value of a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at a given point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into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integral function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.  Then</a:t>
                </a:r>
                <a:r>
                  <a:rPr lang="en-GB" sz="2100" b="1" dirty="0">
                    <a:solidFill>
                      <a:srgbClr val="7171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solve equation 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  <a:blipFill>
                <a:blip r:embed="rId7"/>
                <a:stretch>
                  <a:fillRect l="-1442" b="-4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591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7"/>
    </mc:Choice>
    <mc:Fallback xmlns="">
      <p:transition spd="slow" advTm="258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7"/>
              <p:cNvSpPr txBox="1">
                <a:spLocks/>
              </p:cNvSpPr>
              <p:nvPr/>
            </p:nvSpPr>
            <p:spPr>
              <a:xfrm>
                <a:off x="5332579" y="1634798"/>
                <a:ext cx="6606872" cy="52232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+9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then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sSup>
                        <m:sSup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579" y="1634798"/>
                <a:ext cx="6606872" cy="5223201"/>
              </a:xfrm>
              <a:prstGeom prst="rect">
                <a:avLst/>
              </a:prstGeom>
              <a:blipFill>
                <a:blip r:embed="rId6"/>
                <a:stretch>
                  <a:fillRect l="-1476" t="-4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Differentiation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DIFFERENTIATING FUNCTIONS WITH TWO OR MORE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/>
              <p:cNvSpPr txBox="1">
                <a:spLocks/>
              </p:cNvSpPr>
              <p:nvPr/>
            </p:nvSpPr>
            <p:spPr>
              <a:xfrm>
                <a:off x="171125" y="2523161"/>
                <a:ext cx="4892818" cy="41643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Recall that for all real values of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and for constant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200" dirty="0"/>
                  <a:t>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𝑛𝑥</m:t>
                        </m:r>
                      </m:e>
                      <m:sup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then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are the differentiated expressions of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respectively.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25" y="2523161"/>
                <a:ext cx="4892818" cy="4164308"/>
              </a:xfrm>
              <a:prstGeom prst="rect">
                <a:avLst/>
              </a:prstGeom>
              <a:blipFill>
                <a:blip r:embed="rId7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 Placeholder 6"/>
              <p:cNvSpPr>
                <a:spLocks noGrp="1"/>
              </p:cNvSpPr>
              <p:nvPr>
                <p:ph type="body" idx="13"/>
              </p:nvPr>
            </p:nvSpPr>
            <p:spPr>
              <a:xfrm>
                <a:off x="171125" y="1999488"/>
                <a:ext cx="4794919" cy="600075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/>
                  <a:t>Powers of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400" dirty="0"/>
                  <a:t> and Quadratics</a:t>
                </a:r>
              </a:p>
            </p:txBody>
          </p:sp>
        </mc:Choice>
        <mc:Fallback xmlns="">
          <p:sp>
            <p:nvSpPr>
              <p:cNvPr id="115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3"/>
              </p:nvPr>
            </p:nvSpPr>
            <p:spPr>
              <a:xfrm>
                <a:off x="171125" y="1999488"/>
                <a:ext cx="4794919" cy="600075"/>
              </a:xfrm>
              <a:blipFill>
                <a:blip r:embed="rId8"/>
                <a:stretch>
                  <a:fillRect l="-1906" b="-23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 Placeholder 6"/>
          <p:cNvSpPr>
            <a:spLocks noGrp="1"/>
          </p:cNvSpPr>
          <p:nvPr>
            <p:ph type="body" idx="13"/>
          </p:nvPr>
        </p:nvSpPr>
        <p:spPr>
          <a:xfrm>
            <a:off x="5359189" y="1088996"/>
            <a:ext cx="6580262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1a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171125" y="4043440"/>
            <a:ext cx="6580262" cy="600075"/>
          </a:xfrm>
        </p:spPr>
        <p:txBody>
          <a:bodyPr>
            <a:normAutofit/>
          </a:bodyPr>
          <a:lstStyle/>
          <a:p>
            <a:r>
              <a:rPr lang="en-GB" sz="2400" dirty="0"/>
              <a:t>Differentiating Multiple Terms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297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5"/>
    </mc:Choice>
    <mc:Fallback xmlns="">
      <p:transition spd="slow" advTm="3655"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FINDING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7"/>
              <p:cNvSpPr txBox="1">
                <a:spLocks/>
              </p:cNvSpPr>
              <p:nvPr/>
            </p:nvSpPr>
            <p:spPr>
              <a:xfrm>
                <a:off x="5276556" y="1411747"/>
                <a:ext cx="6859390" cy="52628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curve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passing through the point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(4, 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find the equation of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 Therefore</a:t>
                </a:r>
                <a:br>
                  <a:rPr lang="en-GB" sz="2200" dirty="0">
                    <a:solidFill>
                      <a:srgbClr val="0000FF"/>
                    </a:solidFill>
                  </a:rPr>
                </a:br>
                <a:r>
                  <a:rPr lang="en-GB" sz="2200" dirty="0">
                    <a:solidFill>
                      <a:srgbClr val="0000FF"/>
                    </a:solidFill>
                  </a:rPr>
                  <a:t> </a:t>
                </a:r>
                <a:endParaRPr lang="en-GB" sz="22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But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(4)=24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en-GB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(4)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2.5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  <m:sup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0.5</m:t>
                        </m:r>
                      </m:sup>
                    </m:sSup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=24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=−0.8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−0.8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56" y="1411747"/>
                <a:ext cx="6859390" cy="5262843"/>
              </a:xfrm>
              <a:prstGeom prst="rect">
                <a:avLst/>
              </a:prstGeom>
              <a:blipFill>
                <a:blip r:embed="rId6"/>
                <a:stretch>
                  <a:fillRect l="-1156" b="-4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Placeholder 6"/>
          <p:cNvSpPr>
            <a:spLocks noGrp="1"/>
          </p:cNvSpPr>
          <p:nvPr>
            <p:ph type="body" idx="13"/>
          </p:nvPr>
        </p:nvSpPr>
        <p:spPr>
          <a:xfrm>
            <a:off x="5276557" y="1005039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Review Exercise 3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276555" y="2946136"/>
            <a:ext cx="6332347" cy="600075"/>
          </a:xfrm>
        </p:spPr>
        <p:txBody>
          <a:bodyPr>
            <a:normAutofit/>
          </a:bodyPr>
          <a:lstStyle/>
          <a:p>
            <a:r>
              <a:rPr lang="en-GB" dirty="0"/>
              <a:t>Solution Review Exercise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7171FF"/>
                    </a:solidFill>
                  </a:rPr>
                  <a:t>It is possible to </a:t>
                </a:r>
                <a:r>
                  <a:rPr lang="en-GB" sz="2100" dirty="0">
                    <a:solidFill>
                      <a:srgbClr val="FF8F8F"/>
                    </a:solidFill>
                  </a:rPr>
                  <a:t>find the constant of integration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, when you have: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point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 dirty="0" err="1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 dirty="0">
                        <a:solidFill>
                          <a:srgbClr val="7171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that the curve of the function passes through,</a:t>
                </a:r>
              </a:p>
              <a:p>
                <a:pPr marL="514350" indent="-514350">
                  <a:lnSpc>
                    <a:spcPts val="3300"/>
                  </a:lnSpc>
                  <a:buClr>
                    <a:srgbClr val="7171FF"/>
                  </a:buClr>
                  <a:buAutoNum type="romanLcPeriod"/>
                </a:pPr>
                <a:r>
                  <a:rPr lang="en-GB" sz="2100" dirty="0">
                    <a:solidFill>
                      <a:srgbClr val="7171FF"/>
                    </a:solidFill>
                  </a:rPr>
                  <a:t>Any value the function takes.</a:t>
                </a:r>
              </a:p>
              <a:p>
                <a:pPr marL="0" indent="0">
                  <a:lnSpc>
                    <a:spcPts val="3300"/>
                  </a:lnSpc>
                  <a:buClr>
                    <a:srgbClr val="0000FF"/>
                  </a:buClr>
                  <a:buNone/>
                </a:pPr>
                <a:r>
                  <a:rPr lang="en-GB" sz="2100" dirty="0">
                    <a:solidFill>
                      <a:srgbClr val="FF8F8F"/>
                    </a:solidFill>
                  </a:rPr>
                  <a:t>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: integrate the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and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substitute values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100" i="1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FF8F8F"/>
                    </a:solidFill>
                  </a:rPr>
                  <a:t> </a:t>
                </a:r>
                <a:r>
                  <a:rPr lang="en-GB" sz="2100" dirty="0">
                    <a:solidFill>
                      <a:srgbClr val="7171FF"/>
                    </a:solidFill>
                  </a:rPr>
                  <a:t>of a point on the curve or the </a:t>
                </a:r>
                <a:r>
                  <a:rPr lang="en-GB" sz="2100" dirty="0">
                    <a:solidFill>
                      <a:srgbClr val="FF8F8F"/>
                    </a:solidFill>
                  </a:rPr>
                  <a:t>value of a function </a:t>
                </a:r>
                <a:r>
                  <a:rPr lang="en-GB" sz="2100" dirty="0">
                    <a:solidFill>
                      <a:srgbClr val="7171FF"/>
                    </a:solidFill>
                  </a:rPr>
                  <a:t>at a given point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100" dirty="0">
                    <a:solidFill>
                      <a:srgbClr val="7171FF"/>
                    </a:solidFill>
                  </a:rPr>
                  <a:t>into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integral function</a:t>
                </a:r>
                <a:r>
                  <a:rPr lang="en-GB" sz="2100" dirty="0">
                    <a:solidFill>
                      <a:srgbClr val="7171FF"/>
                    </a:solidFill>
                  </a:rPr>
                  <a:t>.  Then</a:t>
                </a:r>
                <a:r>
                  <a:rPr lang="en-GB" sz="2100" b="1" dirty="0">
                    <a:solidFill>
                      <a:srgbClr val="7171FF"/>
                    </a:solidFill>
                  </a:rPr>
                  <a:t> </a:t>
                </a:r>
                <a:r>
                  <a:rPr lang="en-GB" sz="2100" dirty="0">
                    <a:solidFill>
                      <a:srgbClr val="FF8F8F"/>
                    </a:solidFill>
                  </a:rPr>
                  <a:t>solve equation to find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FF8F8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01" y="2083312"/>
                <a:ext cx="5075394" cy="4529333"/>
              </a:xfrm>
              <a:prstGeom prst="rect">
                <a:avLst/>
              </a:prstGeom>
              <a:blipFill>
                <a:blip r:embed="rId7"/>
                <a:stretch>
                  <a:fillRect l="-1442" b="-4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8542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"/>
    </mc:Choice>
    <mc:Fallback xmlns="">
      <p:transition spd="slow" advTm="822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06230" y="2080305"/>
                <a:ext cx="5041148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 and lines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𝐀𝐫𝐞𝐚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nary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 the equation of the curve.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0" y="2080305"/>
                <a:ext cx="5041148" cy="4294254"/>
              </a:xfrm>
              <a:prstGeom prst="rect">
                <a:avLst/>
              </a:prstGeom>
              <a:blipFill>
                <a:blip r:embed="rId6"/>
                <a:stretch>
                  <a:fillRect l="-12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140417" y="2027420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69947" y="4942855"/>
            <a:ext cx="2962275" cy="2020938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264848" y="6518374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848" y="6518374"/>
                <a:ext cx="37279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2051735" y="4876610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35" y="4876610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606092" y="5600658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92" y="5600658"/>
                <a:ext cx="1133708" cy="369332"/>
              </a:xfrm>
              <a:prstGeom prst="rect">
                <a:avLst/>
              </a:prstGeom>
              <a:blipFill>
                <a:blip r:embed="rId1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5809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28"/>
    </mc:Choice>
    <mc:Fallback xmlns="">
      <p:transition spd="slow" advTm="40228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0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12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873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1"/>
    </mc:Choice>
    <mc:Fallback xmlns="">
      <p:transition spd="slow" advTm="1821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128" y="1285840"/>
            <a:ext cx="2871461" cy="182322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0849" y="1307622"/>
            <a:ext cx="2795489" cy="18398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9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0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6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Review Exercise 4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300" dirty="0"/>
              <a:t>Solution Review Exercise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7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8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9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95606" y="1333109"/>
            <a:ext cx="6596826" cy="3394470"/>
            <a:chOff x="5395606" y="1333109"/>
            <a:chExt cx="6596826" cy="3394470"/>
          </a:xfrm>
        </p:grpSpPr>
        <p:sp>
          <p:nvSpPr>
            <p:cNvPr id="10" name="Rectangle 9"/>
            <p:cNvSpPr/>
            <p:nvPr/>
          </p:nvSpPr>
          <p:spPr>
            <a:xfrm>
              <a:off x="9253072" y="1333109"/>
              <a:ext cx="2739360" cy="191980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395606" y="3302866"/>
              <a:ext cx="6173541" cy="142471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p:sp>
        <p:nvSpPr>
          <p:cNvPr id="40" name="Content Placeholder 7"/>
          <p:cNvSpPr txBox="1">
            <a:spLocks/>
          </p:cNvSpPr>
          <p:nvPr/>
        </p:nvSpPr>
        <p:spPr>
          <a:xfrm>
            <a:off x="5383375" y="4897842"/>
            <a:ext cx="6289573" cy="1960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300"/>
              </a:lnSpc>
              <a:buNone/>
            </a:pPr>
            <a:endParaRPr lang="en-GB" sz="2000" dirty="0">
              <a:solidFill>
                <a:srgbClr val="0000FF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367472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87"/>
    </mc:Choice>
    <mc:Fallback xmlns="">
      <p:transition spd="slow" advTm="769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9" grpId="0"/>
      <p:bldP spid="30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Review Exercise 4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300" dirty="0"/>
              <a:t>Solution Review Exercise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21+4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375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2"/>
    </mc:Choice>
    <mc:Fallback xmlns="">
      <p:transition spd="slow" advTm="3702"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Review Exercise 4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300" dirty="0"/>
              <a:t>Solution Review Exercise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  <m:e>
                        <m:r>
                          <a:rPr lang="en-GB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  <m:r>
                          <a:rPr lang="en-GB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GB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GB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mr>
                      <m:mr>
                        <m:e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mr>
                    </m:m>
                  </m:oMath>
                </a14:m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297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22"/>
    </mc:Choice>
    <mc:Fallback xmlns="">
      <p:transition spd="slow" advTm="24322"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Review Exercise 4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300" dirty="0"/>
              <a:t>Solution Review Exercise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71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6"/>
    </mc:Choice>
    <mc:Fallback xmlns="">
      <p:transition spd="slow" advTm="1936"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Review Exercise 4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300" dirty="0"/>
              <a:t>Solution Review Exercise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21+</m:t>
                        </m:r>
                        <m:r>
                          <a:rPr lang="en-GB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GB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214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7"/>
    </mc:Choice>
    <mc:Fallback xmlns="">
      <p:transition spd="slow" advTm="1217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Review Exercise 4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300" dirty="0"/>
              <a:t>Solution Review Exercise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21+4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GB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402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3"/>
    </mc:Choice>
    <mc:Fallback xmlns="">
      <p:transition spd="slow" advTm="1333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Review Exercise 4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300" dirty="0"/>
              <a:t>Solution Review Exercise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21+4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993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3"/>
    </mc:Choice>
    <mc:Fallback xmlns="">
      <p:transition spd="slow" advTm="154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6.9|3.9|6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5.9|3.8|5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3.1|4.9|9|3.9|12|10.8|3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1|0.8|27.6|6.5|7.8|7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9.1|6.9|2.6|6.9|3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5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4.5|4.6|3.1|23.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3.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2.2|13.1|4.5|5.8|6.3|7.4|10.8|7.1|1.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71af3243-3dd4-4a8d-8c0d-dd76da1f02a5"/>
    <ds:schemaRef ds:uri="16c05727-aa75-4e4a-9b5f-8a80a1165891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17865</Words>
  <Application>Microsoft Office PowerPoint</Application>
  <PresentationFormat>Widescreen</PresentationFormat>
  <Paragraphs>2525</Paragraphs>
  <Slides>132</Slides>
  <Notes>131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132</vt:i4>
      </vt:variant>
    </vt:vector>
  </HeadingPairs>
  <TitlesOfParts>
    <vt:vector size="138" baseType="lpstr">
      <vt:lpstr>Arial</vt:lpstr>
      <vt:lpstr>Calibri</vt:lpstr>
      <vt:lpstr>Cambria Math</vt:lpstr>
      <vt:lpstr>Comic Sans MS</vt:lpstr>
      <vt:lpstr>Franklin Gothic Book</vt:lpstr>
      <vt:lpstr>Office Theme</vt:lpstr>
      <vt:lpstr>Variable Acceleration</vt:lpstr>
      <vt:lpstr>Objectives</vt:lpstr>
      <vt:lpstr>Review Exercises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Integration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Recap</vt:lpstr>
      <vt:lpstr>Copyright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2019-11-01T22:00:39Z</dcterms:created>
  <dcterms:modified xsi:type="dcterms:W3CDTF">2024-08-14T05:21:51Z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